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387" r:id="rId5"/>
    <p:sldId id="259" r:id="rId6"/>
    <p:sldId id="388" r:id="rId7"/>
    <p:sldId id="260" r:id="rId8"/>
    <p:sldId id="389" r:id="rId9"/>
    <p:sldId id="261" r:id="rId10"/>
    <p:sldId id="264" r:id="rId11"/>
    <p:sldId id="265" r:id="rId12"/>
    <p:sldId id="266" r:id="rId13"/>
    <p:sldId id="267" r:id="rId14"/>
    <p:sldId id="277" r:id="rId15"/>
    <p:sldId id="271" r:id="rId16"/>
    <p:sldId id="272" r:id="rId17"/>
    <p:sldId id="273" r:id="rId18"/>
    <p:sldId id="274" r:id="rId19"/>
    <p:sldId id="390" r:id="rId20"/>
    <p:sldId id="278" r:id="rId21"/>
    <p:sldId id="279" r:id="rId22"/>
    <p:sldId id="280" r:id="rId23"/>
    <p:sldId id="289" r:id="rId24"/>
    <p:sldId id="281" r:id="rId25"/>
    <p:sldId id="284" r:id="rId26"/>
    <p:sldId id="285" r:id="rId27"/>
    <p:sldId id="286" r:id="rId28"/>
    <p:sldId id="391" r:id="rId29"/>
    <p:sldId id="290" r:id="rId30"/>
    <p:sldId id="291" r:id="rId31"/>
    <p:sldId id="292" r:id="rId32"/>
    <p:sldId id="298" r:id="rId33"/>
    <p:sldId id="293" r:id="rId34"/>
    <p:sldId id="299" r:id="rId35"/>
    <p:sldId id="392" r:id="rId36"/>
    <p:sldId id="306" r:id="rId37"/>
    <p:sldId id="307" r:id="rId38"/>
    <p:sldId id="315" r:id="rId39"/>
    <p:sldId id="316" r:id="rId40"/>
    <p:sldId id="317" r:id="rId41"/>
    <p:sldId id="318" r:id="rId42"/>
    <p:sldId id="308" r:id="rId43"/>
    <p:sldId id="309" r:id="rId44"/>
    <p:sldId id="319" r:id="rId45"/>
    <p:sldId id="320" r:id="rId46"/>
    <p:sldId id="310" r:id="rId47"/>
    <p:sldId id="311" r:id="rId48"/>
    <p:sldId id="312" r:id="rId49"/>
    <p:sldId id="393" r:id="rId50"/>
    <p:sldId id="321" r:id="rId51"/>
    <p:sldId id="322" r:id="rId52"/>
    <p:sldId id="323" r:id="rId53"/>
    <p:sldId id="324" r:id="rId54"/>
    <p:sldId id="325" r:id="rId55"/>
    <p:sldId id="326" r:id="rId56"/>
    <p:sldId id="332" r:id="rId57"/>
    <p:sldId id="333" r:id="rId58"/>
    <p:sldId id="327" r:id="rId59"/>
    <p:sldId id="328" r:id="rId60"/>
    <p:sldId id="329" r:id="rId61"/>
    <p:sldId id="334" r:id="rId62"/>
    <p:sldId id="39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8" r:id="rId71"/>
    <p:sldId id="395" r:id="rId72"/>
    <p:sldId id="342" r:id="rId73"/>
    <p:sldId id="343" r:id="rId74"/>
    <p:sldId id="349" r:id="rId75"/>
    <p:sldId id="350" r:id="rId76"/>
    <p:sldId id="351" r:id="rId77"/>
    <p:sldId id="352" r:id="rId78"/>
    <p:sldId id="344" r:id="rId79"/>
    <p:sldId id="345" r:id="rId80"/>
    <p:sldId id="353" r:id="rId81"/>
    <p:sldId id="354" r:id="rId82"/>
    <p:sldId id="355" r:id="rId83"/>
    <p:sldId id="358" r:id="rId84"/>
    <p:sldId id="359" r:id="rId85"/>
    <p:sldId id="360" r:id="rId86"/>
    <p:sldId id="356" r:id="rId87"/>
    <p:sldId id="361" r:id="rId88"/>
    <p:sldId id="362" r:id="rId89"/>
    <p:sldId id="364" r:id="rId90"/>
    <p:sldId id="365" r:id="rId91"/>
    <p:sldId id="363" r:id="rId92"/>
    <p:sldId id="357" r:id="rId93"/>
    <p:sldId id="366" r:id="rId94"/>
    <p:sldId id="39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86" r:id="rId104"/>
    <p:sldId id="377" r:id="rId105"/>
    <p:sldId id="383" r:id="rId106"/>
    <p:sldId id="375" r:id="rId107"/>
    <p:sldId id="385" r:id="rId108"/>
    <p:sldId id="378" r:id="rId10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-130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68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8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31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8163" indent="-538163">
              <a:buFont typeface="Wingdings" panose="05000000000000000000" pitchFamily="2" charset="2"/>
              <a:buChar char="l"/>
              <a:defRPr/>
            </a:lvl1pPr>
            <a:lvl2pPr marL="1076325" indent="-538163">
              <a:buFont typeface="Wingdings" panose="05000000000000000000" pitchFamily="2" charset="2"/>
              <a:buChar char="l"/>
              <a:defRPr/>
            </a:lvl2pPr>
            <a:lvl3pPr marL="1703388" indent="-627063">
              <a:buFont typeface="Wingdings" panose="05000000000000000000" pitchFamily="2" charset="2"/>
              <a:buChar char="l"/>
              <a:defRPr sz="2400"/>
            </a:lvl3pPr>
            <a:lvl4pPr marL="2330450" indent="-627063">
              <a:defRPr/>
            </a:lvl4pPr>
            <a:lvl5pPr marL="2959100" indent="-628650">
              <a:defRPr/>
            </a:lvl5pPr>
          </a:lstStyle>
          <a:p>
            <a:pPr lvl="0"/>
            <a:r>
              <a:rPr lang="zh-TW" altLang="en-US" dirty="0" smtClean="0"/>
              <a:t>編輯母片文字樣式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第二層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164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33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84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15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71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6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77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71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93982"/>
            <a:ext cx="12192001" cy="264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527984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67862"/>
            <a:ext cx="10058400" cy="49291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1961A4D-61E4-4ED3-9A90-74D979B769E4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67A9941-0953-4618-B037-5583A9E59B4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245523" y="1308876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5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50000"/>
        </a:lnSpc>
        <a:spcBef>
          <a:spcPts val="6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384048" indent="-182880" algn="l" defTabSz="914400" rtl="0" eaLnBrk="1" latinLnBrk="0" hangingPunct="1">
        <a:lnSpc>
          <a:spcPct val="150000"/>
        </a:lnSpc>
        <a:spcBef>
          <a:spcPts val="60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566928" indent="-182880" algn="l" defTabSz="914400" rtl="0" eaLnBrk="1" latinLnBrk="0" hangingPunct="1">
        <a:lnSpc>
          <a:spcPct val="150000"/>
        </a:lnSpc>
        <a:spcBef>
          <a:spcPts val="60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749808" indent="-182880" algn="l" defTabSz="914400" rtl="0" eaLnBrk="1" latinLnBrk="0" hangingPunct="1">
        <a:lnSpc>
          <a:spcPct val="150000"/>
        </a:lnSpc>
        <a:spcBef>
          <a:spcPts val="60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932688" indent="-182880" algn="l" defTabSz="914400" rtl="0" eaLnBrk="1" latinLnBrk="0" hangingPunct="1">
        <a:lnSpc>
          <a:spcPct val="150000"/>
        </a:lnSpc>
        <a:spcBef>
          <a:spcPts val="60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 smtClean="0"/>
              <a:t>Ch8</a:t>
            </a:r>
            <a:r>
              <a:rPr lang="zh-TW" altLang="en-US" sz="6600" dirty="0" smtClean="0"/>
              <a:t>　排序</a:t>
            </a:r>
            <a:endParaRPr lang="zh-TW" altLang="en-US" sz="6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04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8-1</a:t>
            </a:r>
            <a:r>
              <a:rPr lang="zh-TW" altLang="en-US" b="1" dirty="0" smtClean="0"/>
              <a:t>　</a:t>
            </a:r>
            <a:r>
              <a:rPr lang="zh-TW" altLang="en-US" dirty="0"/>
              <a:t>氣泡排序（</a:t>
            </a:r>
            <a:r>
              <a:rPr lang="en-US" altLang="zh-TW" b="1" dirty="0"/>
              <a:t>Bubble Sort</a:t>
            </a:r>
            <a:r>
              <a:rPr lang="zh-TW" altLang="en-US" b="1" dirty="0"/>
              <a:t>）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8-1-</a:t>
            </a:r>
            <a:r>
              <a:rPr lang="zh-TW" altLang="en-US" sz="2700" dirty="0"/>
              <a:t>氣泡排序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400" b="1" dirty="0"/>
              <a:t>)</a:t>
            </a:r>
            <a:endParaRPr lang="zh-TW" altLang="en-US" sz="2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58" y="1368425"/>
            <a:ext cx="5686334" cy="359677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52" y="5061003"/>
            <a:ext cx="5796545" cy="1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75" y="1547019"/>
            <a:ext cx="7953375" cy="457200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15820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1547019"/>
            <a:ext cx="7991475" cy="457200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5066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1791359"/>
            <a:ext cx="7562850" cy="82867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2" y="2455131"/>
            <a:ext cx="8029575" cy="2371725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2951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92" y="5887804"/>
            <a:ext cx="5957689" cy="591066"/>
          </a:xfr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25794"/>
              </p:ext>
            </p:extLst>
          </p:nvPr>
        </p:nvGraphicFramePr>
        <p:xfrm>
          <a:off x="158748" y="1435173"/>
          <a:ext cx="5357764" cy="4578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904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4549860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01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 = [4, 6, 5, 7, 1, 0, 6, 8, 9, 2]</a:t>
                      </a:r>
                    </a:p>
                    <a:p>
                      <a:r>
                        <a:rPr lang="en-US" altLang="zh-TW" sz="1800" dirty="0" smtClean="0"/>
                        <a:t>b = [0, 0, 0, 0, 0, 0, 0, 0, 0, 0]</a:t>
                      </a:r>
                    </a:p>
                    <a:p>
                      <a:r>
                        <a:rPr lang="en-US" altLang="zh-TW" sz="1800" dirty="0" err="1" smtClean="0"/>
                        <a:t>cnt</a:t>
                      </a:r>
                      <a:r>
                        <a:rPr lang="en-US" altLang="zh-TW" sz="1800" dirty="0" smtClean="0"/>
                        <a:t> = [0, 0, 0, 0, 0, 0, 0, 0, 0, 0]</a:t>
                      </a:r>
                    </a:p>
                    <a:p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 = [0, 0, 0, 0, 0, 0, 0, 0, 0, 0]</a:t>
                      </a:r>
                    </a:p>
                    <a:p>
                      <a:r>
                        <a:rPr lang="en-US" altLang="zh-TW" sz="1800" dirty="0" smtClean="0"/>
                        <a:t>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</a:t>
                      </a:r>
                      <a:r>
                        <a:rPr lang="en-US" altLang="zh-TW" sz="1800" dirty="0" err="1" smtClean="0"/>
                        <a:t>len</a:t>
                      </a:r>
                      <a:r>
                        <a:rPr lang="en-US" altLang="zh-TW" sz="1800" dirty="0" smtClean="0"/>
                        <a:t>(a)):</a:t>
                      </a:r>
                    </a:p>
                    <a:p>
                      <a:r>
                        <a:rPr lang="en-US" altLang="zh-TW" sz="1800" dirty="0" smtClean="0"/>
                        <a:t>    </a:t>
                      </a:r>
                      <a:r>
                        <a:rPr lang="en-US" altLang="zh-TW" sz="1800" dirty="0" err="1" smtClean="0"/>
                        <a:t>cnt</a:t>
                      </a:r>
                      <a:r>
                        <a:rPr lang="en-US" altLang="zh-TW" sz="1800" dirty="0" smtClean="0"/>
                        <a:t>[a[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]] = </a:t>
                      </a:r>
                      <a:r>
                        <a:rPr lang="en-US" altLang="zh-TW" sz="1800" dirty="0" err="1" smtClean="0"/>
                        <a:t>cnt</a:t>
                      </a:r>
                      <a:r>
                        <a:rPr lang="en-US" altLang="zh-TW" sz="1800" dirty="0" smtClean="0"/>
                        <a:t>[a[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]] + 1</a:t>
                      </a:r>
                    </a:p>
                    <a:p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[0] = </a:t>
                      </a:r>
                      <a:r>
                        <a:rPr lang="en-US" altLang="zh-TW" sz="1800" dirty="0" err="1" smtClean="0"/>
                        <a:t>cnt</a:t>
                      </a:r>
                      <a:r>
                        <a:rPr lang="en-US" altLang="zh-TW" sz="1800" dirty="0" smtClean="0"/>
                        <a:t>[0]</a:t>
                      </a:r>
                    </a:p>
                    <a:p>
                      <a:r>
                        <a:rPr lang="en-US" altLang="zh-TW" sz="1800" dirty="0" smtClean="0"/>
                        <a:t>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range(1,10):</a:t>
                      </a:r>
                    </a:p>
                    <a:p>
                      <a:r>
                        <a:rPr lang="en-US" altLang="zh-TW" sz="1800" dirty="0" smtClean="0"/>
                        <a:t>    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 = 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[i-1] + </a:t>
                      </a:r>
                      <a:r>
                        <a:rPr lang="en-US" altLang="zh-TW" sz="1800" dirty="0" err="1" smtClean="0"/>
                        <a:t>cnt</a:t>
                      </a:r>
                      <a:r>
                        <a:rPr lang="en-US" altLang="zh-TW" sz="1800" dirty="0" smtClean="0"/>
                        <a:t>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 </a:t>
                      </a:r>
                    </a:p>
                    <a:p>
                      <a:r>
                        <a:rPr lang="en-US" altLang="zh-TW" sz="1800" dirty="0" smtClean="0"/>
                        <a:t>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</a:t>
                      </a:r>
                      <a:r>
                        <a:rPr lang="en-US" altLang="zh-TW" sz="1800" dirty="0" err="1" smtClean="0"/>
                        <a:t>len</a:t>
                      </a:r>
                      <a:r>
                        <a:rPr lang="en-US" altLang="zh-TW" sz="1800" dirty="0" smtClean="0"/>
                        <a:t>(a) -1, -1, -1):</a:t>
                      </a:r>
                    </a:p>
                    <a:p>
                      <a:r>
                        <a:rPr lang="en-US" altLang="zh-TW" sz="1800" dirty="0" smtClean="0"/>
                        <a:t>    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]] = 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]] - 1</a:t>
                      </a:r>
                    </a:p>
                    <a:p>
                      <a:r>
                        <a:rPr lang="en-US" altLang="zh-TW" sz="1800" dirty="0" smtClean="0"/>
                        <a:t>    b[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]]] = 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</a:t>
                      </a:r>
                    </a:p>
                    <a:p>
                      <a:r>
                        <a:rPr lang="en-US" altLang="zh-TW" sz="1800" dirty="0" smtClean="0"/>
                        <a:t>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</a:t>
                      </a:r>
                      <a:r>
                        <a:rPr lang="en-US" altLang="zh-TW" sz="1800" dirty="0" err="1" smtClean="0"/>
                        <a:t>len</a:t>
                      </a:r>
                      <a:r>
                        <a:rPr lang="en-US" altLang="zh-TW" sz="1800" dirty="0" smtClean="0"/>
                        <a:t>(b)):</a:t>
                      </a:r>
                    </a:p>
                    <a:p>
                      <a:r>
                        <a:rPr lang="en-US" altLang="zh-TW" sz="1800" dirty="0" smtClean="0"/>
                        <a:t>    print(b[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], " ", end='')</a:t>
                      </a:r>
                    </a:p>
                    <a:p>
                      <a:r>
                        <a:rPr lang="en-US" altLang="zh-TW" sz="1800" dirty="0" smtClean="0"/>
                        <a:t>print()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5713403" y="1435173"/>
            <a:ext cx="5442278" cy="4974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行：宣告陣列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個元素，分別為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行：宣告陣列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個元素，每個元素都是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行：宣告陣列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cnt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個元素，每個元素都是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行：宣告陣列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pos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個元素，每個元素都是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行：計算每一個數字的個數到陣列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cnt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行：計算每一位數字的最後一個元素的位置到陣列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pos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pos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個的元素值遞減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，將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元素填入陣列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pos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個的元素。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行：印出陣列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的每一個元素值。	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		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8352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032072"/>
              </p:ext>
            </p:extLst>
          </p:nvPr>
        </p:nvGraphicFramePr>
        <p:xfrm>
          <a:off x="1916959" y="1944142"/>
          <a:ext cx="6764524" cy="2383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676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5966848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01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 = [454, 65, 447, 130, 33, 998, 681, 542, 249]</a:t>
                      </a:r>
                    </a:p>
                    <a:p>
                      <a:r>
                        <a:rPr lang="en-US" altLang="zh-TW" sz="1800" dirty="0" smtClean="0"/>
                        <a:t>b = [0, 0, 0, 0, 0, 0, 0, 0, 0]</a:t>
                      </a:r>
                    </a:p>
                    <a:p>
                      <a:endParaRPr lang="en-US" altLang="zh-TW" sz="1800" dirty="0" smtClean="0"/>
                    </a:p>
                    <a:p>
                      <a:r>
                        <a:rPr lang="en-US" altLang="zh-TW" sz="1800" dirty="0" err="1" smtClean="0"/>
                        <a:t>def</a:t>
                      </a:r>
                      <a:r>
                        <a:rPr lang="en-US" altLang="zh-TW" sz="1800" dirty="0" smtClean="0"/>
                        <a:t> dig(x, m):</a:t>
                      </a:r>
                    </a:p>
                    <a:p>
                      <a:r>
                        <a:rPr lang="en-US" altLang="zh-TW" sz="1800" dirty="0" smtClean="0"/>
                        <a:t>    x = x % m</a:t>
                      </a:r>
                    </a:p>
                    <a:p>
                      <a:r>
                        <a:rPr lang="en-US" altLang="zh-TW" sz="1800" dirty="0" smtClean="0"/>
                        <a:t>    return </a:t>
                      </a:r>
                      <a:r>
                        <a:rPr lang="en-US" altLang="zh-TW" sz="1800" dirty="0" err="1" smtClean="0"/>
                        <a:t>int</a:t>
                      </a:r>
                      <a:r>
                        <a:rPr lang="en-US" altLang="zh-TW" sz="1800" dirty="0" smtClean="0"/>
                        <a:t>(x // (m/10))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544358" y="4416246"/>
            <a:ext cx="9164243" cy="16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行：宣告陣列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個元素，分別為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454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447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998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681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542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249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行：宣告陣列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個元素，每個元素都是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行：定義函式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dig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取出數值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右邊數過來的第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log</a:t>
            </a:r>
            <a:r>
              <a:rPr lang="en-US" altLang="zh-TW" baseline="-25000" dirty="0">
                <a:latin typeface="微軟正黑體" pitchFamily="34" charset="-120"/>
                <a:ea typeface="微軟正黑體" pitchFamily="34" charset="-120"/>
              </a:rPr>
              <a:t>10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位數字，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的次方。	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		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8715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67117"/>
              </p:ext>
            </p:extLst>
          </p:nvPr>
        </p:nvGraphicFramePr>
        <p:xfrm>
          <a:off x="255053" y="116177"/>
          <a:ext cx="5805087" cy="6498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813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5003274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08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def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dirty="0" err="1" smtClean="0"/>
                        <a:t>radix_sort</a:t>
                      </a:r>
                      <a:r>
                        <a:rPr lang="en-US" altLang="zh-TW" sz="1800" dirty="0" smtClean="0"/>
                        <a:t>(n, k): #n</a:t>
                      </a:r>
                      <a:r>
                        <a:rPr lang="zh-TW" altLang="en-US" sz="1800" dirty="0" smtClean="0"/>
                        <a:t>個數值，數值最大為</a:t>
                      </a:r>
                      <a:r>
                        <a:rPr lang="en-US" altLang="zh-TW" sz="1800" dirty="0" smtClean="0"/>
                        <a:t>k</a:t>
                      </a:r>
                      <a:r>
                        <a:rPr lang="zh-TW" altLang="en-US" sz="1800" dirty="0" smtClean="0"/>
                        <a:t>位數</a:t>
                      </a:r>
                    </a:p>
                    <a:p>
                      <a:r>
                        <a:rPr lang="zh-TW" altLang="en-US" sz="1800" dirty="0" smtClean="0"/>
                        <a:t>    </a:t>
                      </a:r>
                      <a:r>
                        <a:rPr lang="en-US" altLang="zh-TW" sz="1800" dirty="0" smtClean="0"/>
                        <a:t>for j in range(1, k+1):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cnt</a:t>
                      </a:r>
                      <a:r>
                        <a:rPr lang="en-US" altLang="zh-TW" sz="1800" dirty="0" smtClean="0"/>
                        <a:t> = [0, 0, 0, 0, 0, 0, 0, 0, 0, 0]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 = [0, 0, 0, 0, 0, 0, 0, 0, 0, 0]</a:t>
                      </a:r>
                    </a:p>
                    <a:p>
                      <a:r>
                        <a:rPr lang="en-US" altLang="zh-TW" sz="1800" dirty="0" smtClean="0"/>
                        <a:t>        m = 10 ** j</a:t>
                      </a:r>
                    </a:p>
                    <a:p>
                      <a:r>
                        <a:rPr lang="en-US" altLang="zh-TW" sz="1800" dirty="0" smtClean="0"/>
                        <a:t>        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range(n):  #</a:t>
                      </a:r>
                      <a:r>
                        <a:rPr lang="zh-TW" altLang="en-US" sz="1800" dirty="0" smtClean="0"/>
                        <a:t>計算數字個數</a:t>
                      </a:r>
                    </a:p>
                    <a:p>
                      <a:r>
                        <a:rPr lang="zh-TW" altLang="en-US" sz="1800" dirty="0" smtClean="0"/>
                        <a:t>            </a:t>
                      </a:r>
                      <a:r>
                        <a:rPr lang="en-US" altLang="zh-TW" sz="1800" dirty="0" smtClean="0"/>
                        <a:t>x = dig(a[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], m)</a:t>
                      </a:r>
                    </a:p>
                    <a:p>
                      <a:r>
                        <a:rPr lang="en-US" altLang="zh-TW" sz="1800" dirty="0" smtClean="0"/>
                        <a:t>            </a:t>
                      </a:r>
                      <a:r>
                        <a:rPr lang="en-US" altLang="zh-TW" sz="1800" dirty="0" err="1" smtClean="0"/>
                        <a:t>cnt</a:t>
                      </a:r>
                      <a:r>
                        <a:rPr lang="en-US" altLang="zh-TW" sz="1800" dirty="0" smtClean="0"/>
                        <a:t>[x] = </a:t>
                      </a:r>
                      <a:r>
                        <a:rPr lang="en-US" altLang="zh-TW" sz="1800" dirty="0" err="1" smtClean="0"/>
                        <a:t>cnt</a:t>
                      </a:r>
                      <a:r>
                        <a:rPr lang="en-US" altLang="zh-TW" sz="1800" dirty="0" smtClean="0"/>
                        <a:t>[x] + 1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[0] = </a:t>
                      </a:r>
                      <a:r>
                        <a:rPr lang="en-US" altLang="zh-TW" sz="1800" dirty="0" err="1" smtClean="0"/>
                        <a:t>cnt</a:t>
                      </a:r>
                      <a:r>
                        <a:rPr lang="en-US" altLang="zh-TW" sz="1800" dirty="0" smtClean="0"/>
                        <a:t>[0]       #</a:t>
                      </a:r>
                      <a:r>
                        <a:rPr lang="zh-TW" altLang="en-US" sz="1800" dirty="0" smtClean="0"/>
                        <a:t>累加數字個數</a:t>
                      </a:r>
                    </a:p>
                    <a:p>
                      <a:r>
                        <a:rPr lang="zh-TW" altLang="en-US" sz="1800" dirty="0" smtClean="0"/>
                        <a:t>        </a:t>
                      </a:r>
                      <a:r>
                        <a:rPr lang="en-US" altLang="zh-TW" sz="1800" dirty="0" smtClean="0"/>
                        <a:t>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range(1,10):</a:t>
                      </a:r>
                    </a:p>
                    <a:p>
                      <a:r>
                        <a:rPr lang="en-US" altLang="zh-TW" sz="1800" dirty="0" smtClean="0"/>
                        <a:t>            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 = 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[i-1] + </a:t>
                      </a:r>
                      <a:r>
                        <a:rPr lang="en-US" altLang="zh-TW" sz="1800" dirty="0" err="1" smtClean="0"/>
                        <a:t>cnt</a:t>
                      </a:r>
                      <a:r>
                        <a:rPr lang="en-US" altLang="zh-TW" sz="1800" dirty="0" smtClean="0"/>
                        <a:t>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 </a:t>
                      </a:r>
                    </a:p>
                    <a:p>
                      <a:r>
                        <a:rPr lang="en-US" altLang="zh-TW" sz="1800" dirty="0" smtClean="0"/>
                        <a:t>        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range(n-1, -1, -1): #</a:t>
                      </a:r>
                      <a:r>
                        <a:rPr lang="zh-TW" altLang="en-US" sz="1800" dirty="0" smtClean="0"/>
                        <a:t>填入</a:t>
                      </a:r>
                    </a:p>
                    <a:p>
                      <a:r>
                        <a:rPr lang="zh-TW" altLang="en-US" sz="1800" dirty="0" smtClean="0"/>
                        <a:t>            </a:t>
                      </a:r>
                      <a:r>
                        <a:rPr lang="en-US" altLang="zh-TW" sz="1800" dirty="0" smtClean="0"/>
                        <a:t>x = dig(a[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], m) </a:t>
                      </a:r>
                    </a:p>
                    <a:p>
                      <a:r>
                        <a:rPr lang="en-US" altLang="zh-TW" sz="1800" dirty="0" smtClean="0"/>
                        <a:t>            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[x] = 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[x] - 1</a:t>
                      </a:r>
                    </a:p>
                    <a:p>
                      <a:r>
                        <a:rPr lang="en-US" altLang="zh-TW" sz="1800" dirty="0" smtClean="0"/>
                        <a:t>            b[</a:t>
                      </a:r>
                      <a:r>
                        <a:rPr lang="en-US" altLang="zh-TW" sz="1800" dirty="0" err="1" smtClean="0"/>
                        <a:t>pos</a:t>
                      </a:r>
                      <a:r>
                        <a:rPr lang="en-US" altLang="zh-TW" sz="1800" dirty="0" smtClean="0"/>
                        <a:t>[x]] = 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</a:t>
                      </a:r>
                    </a:p>
                    <a:p>
                      <a:r>
                        <a:rPr lang="en-US" altLang="zh-TW" sz="1800" dirty="0" smtClean="0"/>
                        <a:t>        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range(n):  #</a:t>
                      </a:r>
                      <a:r>
                        <a:rPr lang="zh-TW" altLang="en-US" sz="1800" dirty="0" smtClean="0"/>
                        <a:t>拷貝</a:t>
                      </a:r>
                    </a:p>
                    <a:p>
                      <a:r>
                        <a:rPr lang="zh-TW" altLang="en-US" sz="1800" dirty="0" smtClean="0"/>
                        <a:t>            </a:t>
                      </a:r>
                      <a:r>
                        <a:rPr lang="en-US" altLang="zh-TW" sz="1800" dirty="0" smtClean="0"/>
                        <a:t>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 = b[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</a:t>
                      </a:r>
                    </a:p>
                    <a:p>
                      <a:r>
                        <a:rPr lang="en-US" altLang="zh-TW" sz="1800" dirty="0" smtClean="0"/>
                        <a:t>        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range(n):</a:t>
                      </a:r>
                    </a:p>
                    <a:p>
                      <a:r>
                        <a:rPr lang="en-US" altLang="zh-TW" sz="1800" dirty="0" smtClean="0"/>
                        <a:t>            print(a[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], ' ', end='')</a:t>
                      </a:r>
                    </a:p>
                    <a:p>
                      <a:r>
                        <a:rPr lang="en-US" altLang="zh-TW" sz="1800" dirty="0" smtClean="0"/>
                        <a:t>        print()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</a:p>
                    <a:p>
                      <a:r>
                        <a:rPr lang="en-US" altLang="zh-TW" sz="1800" dirty="0" err="1" smtClean="0"/>
                        <a:t>radix_sort</a:t>
                      </a:r>
                      <a:r>
                        <a:rPr lang="en-US" altLang="zh-TW" sz="1800" dirty="0" smtClean="0"/>
                        <a:t>(9, 3)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713402" y="835357"/>
            <a:ext cx="6131951" cy="59438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行：定義函式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radix_sort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，排序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個數值，數值最大為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k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位數。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行：迴圈跑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k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次，由最低位到最高位進行基數排序，迴圈變數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，將每個數字的個位數字由小到大排序，接著設定陣列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cnt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個元素，每個元素都是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，設定陣列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pos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個元素，每個元素都是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，設定變數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次方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。計算數字個數，計算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個數值右邊數過來的第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log</a:t>
            </a:r>
            <a:r>
              <a:rPr lang="en-US" altLang="zh-TW" baseline="-25000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位數字的個數到陣列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cnt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。累加數字個數，計算每位數字由小到大的累計個數到陣列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pos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。填入適當位置，將陣列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的每個元素依照索引值高到低取出，使用陣列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pos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以每個數值右邊數過來的第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log</a:t>
            </a:r>
            <a:r>
              <a:rPr lang="en-US" altLang="zh-TW" baseline="-25000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位數字查詢擺放位置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pos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[x])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，將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pos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[x]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遞減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，將陣列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元素放入陣列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的第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pos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[x]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位置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。將陣列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的每個元素拷貝回到陣列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。印出陣列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的每一個元素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行：呼叫函式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radix_sort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，輸入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表示有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個元素要排序，輸入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表示最大元素數值為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位數。	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		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27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30" y="1463876"/>
            <a:ext cx="7839075" cy="139065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04" y="3193374"/>
            <a:ext cx="8010525" cy="2324100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5628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8-8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各種</a:t>
            </a:r>
            <a:r>
              <a:rPr lang="zh-TW" altLang="en-US" dirty="0"/>
              <a:t>排序演算法的比較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排序相同數值時，仍然維持原來的順序，不會讓相同數值的兩數交換，例如：數列「</a:t>
            </a:r>
            <a:r>
              <a:rPr lang="en-US" altLang="zh-TW" dirty="0"/>
              <a:t>3, 6 , 7, </a:t>
            </a:r>
            <a:r>
              <a:rPr lang="en-US" altLang="zh-TW" dirty="0" smtClean="0"/>
              <a:t>6‘, </a:t>
            </a:r>
            <a:r>
              <a:rPr lang="en-US" altLang="zh-TW" dirty="0"/>
              <a:t>5, 4</a:t>
            </a:r>
            <a:r>
              <a:rPr lang="zh-TW" altLang="en-US" dirty="0"/>
              <a:t>」進行排序，</a:t>
            </a:r>
            <a:r>
              <a:rPr lang="en-US" altLang="zh-TW" dirty="0"/>
              <a:t>6</a:t>
            </a:r>
            <a:r>
              <a:rPr lang="zh-TW" altLang="en-US" dirty="0"/>
              <a:t>與</a:t>
            </a:r>
            <a:r>
              <a:rPr lang="en-US" altLang="zh-TW" dirty="0" smtClean="0"/>
              <a:t>6’</a:t>
            </a:r>
            <a:r>
              <a:rPr lang="zh-TW" altLang="en-US" dirty="0" smtClean="0"/>
              <a:t>都</a:t>
            </a:r>
            <a:r>
              <a:rPr lang="zh-TW" altLang="en-US" dirty="0"/>
              <a:t>表示</a:t>
            </a:r>
            <a:r>
              <a:rPr lang="en-US" altLang="zh-TW" dirty="0"/>
              <a:t>6</a:t>
            </a:r>
            <a:r>
              <a:rPr lang="zh-TW" altLang="en-US" dirty="0"/>
              <a:t>，排序後獲得「</a:t>
            </a:r>
            <a:r>
              <a:rPr lang="en-US" altLang="zh-TW" dirty="0"/>
              <a:t>3, 4, 5, 6, </a:t>
            </a:r>
            <a:r>
              <a:rPr lang="en-US" altLang="zh-TW" dirty="0" smtClean="0"/>
              <a:t>6‘, </a:t>
            </a:r>
            <a:r>
              <a:rPr lang="en-US" altLang="zh-TW" dirty="0"/>
              <a:t>7</a:t>
            </a:r>
            <a:r>
              <a:rPr lang="zh-TW" altLang="en-US" dirty="0"/>
              <a:t>」，</a:t>
            </a:r>
            <a:r>
              <a:rPr lang="en-US" altLang="zh-TW" dirty="0"/>
              <a:t>6</a:t>
            </a:r>
            <a:r>
              <a:rPr lang="zh-TW" altLang="en-US" dirty="0"/>
              <a:t>仍然在</a:t>
            </a:r>
            <a:r>
              <a:rPr lang="en-US" altLang="zh-TW" dirty="0" smtClean="0"/>
              <a:t>6’</a:t>
            </a:r>
            <a:r>
              <a:rPr lang="zh-TW" altLang="en-US" dirty="0" smtClean="0"/>
              <a:t>前面</a:t>
            </a:r>
            <a:r>
              <a:rPr lang="zh-TW" altLang="en-US" dirty="0"/>
              <a:t>，此排序演算法為穩定</a:t>
            </a:r>
            <a:r>
              <a:rPr lang="zh-TW" altLang="en-US" dirty="0" smtClean="0"/>
              <a:t>的</a:t>
            </a:r>
            <a:r>
              <a:rPr lang="zh-TW" altLang="en-US" dirty="0"/>
              <a:t>（</a:t>
            </a:r>
            <a:r>
              <a:rPr lang="en-US" altLang="zh-TW" dirty="0" smtClean="0"/>
              <a:t>Stable</a:t>
            </a:r>
            <a:r>
              <a:rPr lang="zh-TW" altLang="en-US" dirty="0" smtClean="0"/>
              <a:t>）排序</a:t>
            </a:r>
            <a:r>
              <a:rPr lang="zh-TW" altLang="en-US" dirty="0"/>
              <a:t>演算法。</a:t>
            </a:r>
          </a:p>
          <a:p>
            <a:r>
              <a:rPr lang="zh-TW" altLang="en-US" dirty="0"/>
              <a:t>演算法執行過程中，如果不需要使用額外記憶體空間，稱作</a:t>
            </a:r>
            <a:r>
              <a:rPr lang="en-US" altLang="zh-TW" dirty="0"/>
              <a:t>in-place</a:t>
            </a:r>
            <a:r>
              <a:rPr lang="zh-TW" altLang="en-US" dirty="0"/>
              <a:t>，例如：氣泡排序、插入排序與選擇排序的記憶體空間使用量都是</a:t>
            </a:r>
            <a:r>
              <a:rPr lang="en-US" altLang="zh-TW" dirty="0"/>
              <a:t>O(1)</a:t>
            </a:r>
            <a:r>
              <a:rPr lang="zh-TW" altLang="en-US" dirty="0"/>
              <a:t>，所花費的額外記憶體空間屬於常數，就屬於</a:t>
            </a:r>
            <a:r>
              <a:rPr lang="en-US" altLang="zh-TW" dirty="0"/>
              <a:t>in-place</a:t>
            </a:r>
            <a:r>
              <a:rPr lang="zh-TW" altLang="en-US" dirty="0"/>
              <a:t>的演算法。快速排序的遞迴深度至少是</a:t>
            </a:r>
            <a:r>
              <a:rPr lang="en-US" altLang="zh-TW" dirty="0"/>
              <a:t>log(n)</a:t>
            </a:r>
            <a:r>
              <a:rPr lang="zh-TW" altLang="en-US" dirty="0"/>
              <a:t>，而合併排序與基數排序至少需要</a:t>
            </a:r>
            <a:r>
              <a:rPr lang="en-US" altLang="zh-TW" dirty="0"/>
              <a:t>n</a:t>
            </a:r>
            <a:r>
              <a:rPr lang="zh-TW" altLang="en-US" dirty="0"/>
              <a:t>個額外記憶體空間，</a:t>
            </a:r>
            <a:r>
              <a:rPr lang="en-US" altLang="zh-TW" dirty="0"/>
              <a:t>n</a:t>
            </a:r>
            <a:r>
              <a:rPr lang="zh-TW" altLang="en-US" dirty="0"/>
              <a:t>為輸入排序演算法的資料量，所以都不屬於</a:t>
            </a:r>
            <a:r>
              <a:rPr lang="en-US" altLang="zh-TW" dirty="0"/>
              <a:t>in-place</a:t>
            </a:r>
            <a:r>
              <a:rPr lang="zh-TW" altLang="en-US" dirty="0"/>
              <a:t>的演算法。</a:t>
            </a:r>
          </a:p>
        </p:txBody>
      </p:sp>
    </p:spTree>
    <p:extLst>
      <p:ext uri="{BB962C8B-B14F-4D97-AF65-F5344CB8AC3E}">
        <p14:creationId xmlns:p14="http://schemas.microsoft.com/office/powerpoint/2010/main" val="311243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8-8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各種</a:t>
            </a:r>
            <a:r>
              <a:rPr lang="zh-TW" altLang="en-US" dirty="0"/>
              <a:t>排序演算法的比較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綜合比較本章所介紹的排序演算法，如下表。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74" y="1949142"/>
            <a:ext cx="7836572" cy="46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8-1</a:t>
            </a:r>
            <a:r>
              <a:rPr lang="zh-TW" altLang="en-US" b="1" dirty="0" smtClean="0"/>
              <a:t>　</a:t>
            </a:r>
            <a:r>
              <a:rPr lang="zh-TW" altLang="en-US" dirty="0"/>
              <a:t>氣泡排序（</a:t>
            </a:r>
            <a:r>
              <a:rPr lang="en-US" altLang="zh-TW" b="1" dirty="0"/>
              <a:t>Bubble Sort</a:t>
            </a:r>
            <a:r>
              <a:rPr lang="zh-TW" altLang="en-US" b="1" dirty="0"/>
              <a:t>）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8-1-</a:t>
            </a:r>
            <a:r>
              <a:rPr lang="zh-TW" altLang="en-US" sz="2700" dirty="0"/>
              <a:t>氣泡排序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77" y="2341541"/>
            <a:ext cx="6803756" cy="381106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18" y="1642300"/>
            <a:ext cx="6805715" cy="5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8-1</a:t>
            </a:r>
            <a:r>
              <a:rPr lang="zh-TW" altLang="en-US" b="1" dirty="0" smtClean="0"/>
              <a:t>　</a:t>
            </a:r>
            <a:r>
              <a:rPr lang="zh-TW" altLang="en-US" dirty="0"/>
              <a:t>氣泡排序（</a:t>
            </a:r>
            <a:r>
              <a:rPr lang="en-US" altLang="zh-TW" b="1" dirty="0"/>
              <a:t>Bubble Sort</a:t>
            </a:r>
            <a:r>
              <a:rPr lang="zh-TW" altLang="en-US" b="1" dirty="0"/>
              <a:t>）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8-1-</a:t>
            </a:r>
            <a:r>
              <a:rPr lang="zh-TW" altLang="en-US" sz="2700" dirty="0"/>
              <a:t>氣泡排序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89" y="1545114"/>
            <a:ext cx="7962900" cy="3295650"/>
          </a:xfrm>
        </p:spPr>
      </p:pic>
    </p:spTree>
    <p:extLst>
      <p:ext uri="{BB962C8B-B14F-4D97-AF65-F5344CB8AC3E}">
        <p14:creationId xmlns:p14="http://schemas.microsoft.com/office/powerpoint/2010/main" val="18823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8-1</a:t>
            </a:r>
            <a:r>
              <a:rPr lang="zh-TW" altLang="en-US" b="1" dirty="0" smtClean="0"/>
              <a:t>　</a:t>
            </a:r>
            <a:r>
              <a:rPr lang="zh-TW" altLang="en-US" dirty="0"/>
              <a:t>氣泡排序（</a:t>
            </a:r>
            <a:r>
              <a:rPr lang="en-US" altLang="zh-TW" b="1" dirty="0"/>
              <a:t>Bubble Sort</a:t>
            </a:r>
            <a:r>
              <a:rPr lang="zh-TW" altLang="en-US" b="1" dirty="0"/>
              <a:t>）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8-1-</a:t>
            </a:r>
            <a:r>
              <a:rPr lang="zh-TW" altLang="en-US" sz="2700" dirty="0"/>
              <a:t>氣泡排序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55" y="1530009"/>
            <a:ext cx="8029575" cy="2124075"/>
          </a:xfrm>
        </p:spPr>
      </p:pic>
    </p:spTree>
    <p:extLst>
      <p:ext uri="{BB962C8B-B14F-4D97-AF65-F5344CB8AC3E}">
        <p14:creationId xmlns:p14="http://schemas.microsoft.com/office/powerpoint/2010/main" val="13931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8-1</a:t>
            </a:r>
            <a:r>
              <a:rPr lang="zh-TW" altLang="en-US" b="1" dirty="0" smtClean="0"/>
              <a:t>　</a:t>
            </a:r>
            <a:r>
              <a:rPr lang="zh-TW" altLang="en-US" dirty="0"/>
              <a:t>氣泡排序（</a:t>
            </a:r>
            <a:r>
              <a:rPr lang="en-US" altLang="zh-TW" b="1" dirty="0"/>
              <a:t>Bubble Sort</a:t>
            </a:r>
            <a:r>
              <a:rPr lang="zh-TW" altLang="en-US" b="1" dirty="0"/>
              <a:t>）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8-1-</a:t>
            </a:r>
            <a:r>
              <a:rPr lang="zh-TW" altLang="en-US" sz="2700" dirty="0"/>
              <a:t>氣泡排序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  <a:endParaRPr lang="en-US" altLang="zh-TW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651412"/>
              </p:ext>
            </p:extLst>
          </p:nvPr>
        </p:nvGraphicFramePr>
        <p:xfrm>
          <a:off x="463729" y="2015863"/>
          <a:ext cx="5982790" cy="4029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612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5263178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01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A=[60,90,44,82,50]</a:t>
                      </a:r>
                    </a:p>
                    <a:p>
                      <a:r>
                        <a:rPr lang="en-US" altLang="zh-TW" sz="1800" dirty="0" smtClean="0"/>
                        <a:t>print("</a:t>
                      </a:r>
                      <a:r>
                        <a:rPr lang="zh-TW" altLang="en-US" sz="1800" dirty="0" smtClean="0"/>
                        <a:t>排序前</a:t>
                      </a:r>
                      <a:r>
                        <a:rPr lang="en-US" altLang="zh-TW" sz="1800" dirty="0" smtClean="0"/>
                        <a:t>")</a:t>
                      </a:r>
                    </a:p>
                    <a:p>
                      <a:r>
                        <a:rPr lang="en-US" altLang="zh-TW" sz="1800" dirty="0" smtClean="0"/>
                        <a:t>for item in A:</a:t>
                      </a:r>
                    </a:p>
                    <a:p>
                      <a:r>
                        <a:rPr lang="en-US" altLang="zh-TW" sz="1800" dirty="0" smtClean="0"/>
                        <a:t>    print(item,' ', end='')</a:t>
                      </a:r>
                    </a:p>
                    <a:p>
                      <a:r>
                        <a:rPr lang="en-US" altLang="zh-TW" sz="1800" dirty="0" smtClean="0"/>
                        <a:t>print()</a:t>
                      </a:r>
                    </a:p>
                    <a:p>
                      <a:r>
                        <a:rPr lang="en-US" altLang="zh-TW" sz="1800" dirty="0" smtClean="0"/>
                        <a:t>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</a:t>
                      </a:r>
                      <a:r>
                        <a:rPr lang="en-US" altLang="zh-TW" sz="1800" dirty="0" err="1" smtClean="0"/>
                        <a:t>len</a:t>
                      </a:r>
                      <a:r>
                        <a:rPr lang="en-US" altLang="zh-TW" sz="1800" dirty="0" smtClean="0"/>
                        <a:t>(A)-1,0,-1):</a:t>
                      </a:r>
                    </a:p>
                    <a:p>
                      <a:r>
                        <a:rPr lang="en-US" altLang="zh-TW" sz="1800" dirty="0" smtClean="0"/>
                        <a:t>    for j in range(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):</a:t>
                      </a:r>
                    </a:p>
                    <a:p>
                      <a:r>
                        <a:rPr lang="en-US" altLang="zh-TW" sz="1800" dirty="0" smtClean="0"/>
                        <a:t>        if A[j] &gt; A[j+1]:</a:t>
                      </a:r>
                    </a:p>
                    <a:p>
                      <a:r>
                        <a:rPr lang="en-US" altLang="zh-TW" sz="1800" dirty="0" smtClean="0"/>
                        <a:t>            A[j],A[j+1] = A[j+1],A[j]</a:t>
                      </a:r>
                    </a:p>
                    <a:p>
                      <a:r>
                        <a:rPr lang="en-US" altLang="zh-TW" sz="1800" dirty="0" smtClean="0"/>
                        <a:t>    print("</a:t>
                      </a:r>
                      <a:r>
                        <a:rPr lang="zh-TW" altLang="en-US" sz="1800" dirty="0" smtClean="0"/>
                        <a:t>氣泡排序外層迴圈執行第</a:t>
                      </a:r>
                      <a:r>
                        <a:rPr lang="en-US" altLang="zh-TW" sz="1800" dirty="0" smtClean="0"/>
                        <a:t>", 5-i ,"</a:t>
                      </a:r>
                      <a:r>
                        <a:rPr lang="zh-TW" altLang="en-US" sz="1800" dirty="0" smtClean="0"/>
                        <a:t>次</a:t>
                      </a:r>
                      <a:r>
                        <a:rPr lang="en-US" altLang="zh-TW" sz="1800" dirty="0" smtClean="0"/>
                        <a:t>") </a:t>
                      </a:r>
                    </a:p>
                    <a:p>
                      <a:r>
                        <a:rPr lang="en-US" altLang="zh-TW" sz="1800" dirty="0" smtClean="0"/>
                        <a:t>    for item in A:</a:t>
                      </a:r>
                    </a:p>
                    <a:p>
                      <a:r>
                        <a:rPr lang="en-US" altLang="zh-TW" sz="1800" dirty="0" smtClean="0"/>
                        <a:t>        print(item,' ', end='')</a:t>
                      </a:r>
                    </a:p>
                    <a:p>
                      <a:r>
                        <a:rPr lang="en-US" altLang="zh-TW" sz="1800" dirty="0" smtClean="0"/>
                        <a:t>    print()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569145" y="1390965"/>
            <a:ext cx="4947559" cy="5221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行：宣告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個元素的整數陣列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行：顯示「排序前」。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的每個元素到螢幕上。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行：顯示換行。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行：氣泡排序演算法，外層迴圈變數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，控制內層迴圈變數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的上限，迴圈變數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由陣列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的長度少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，每次遞減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，內層迴圈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由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(i-1)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，每次遞增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行比較相鄰兩數，前面比後面大就交換，第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行表示交換兩數。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行：顯示「氣泡排序外層迴圈執行第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5-i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次」。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的每個元素到螢幕上。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行：顯示換行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737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8-1</a:t>
            </a:r>
            <a:r>
              <a:rPr lang="zh-TW" altLang="en-US" b="1" dirty="0" smtClean="0"/>
              <a:t>　</a:t>
            </a:r>
            <a:r>
              <a:rPr lang="zh-TW" altLang="en-US" dirty="0"/>
              <a:t>氣泡排序（</a:t>
            </a:r>
            <a:r>
              <a:rPr lang="en-US" altLang="zh-TW" b="1" dirty="0"/>
              <a:t>Bubble Sort</a:t>
            </a:r>
            <a:r>
              <a:rPr lang="zh-TW" altLang="en-US" b="1" dirty="0"/>
              <a:t>）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8-1-</a:t>
            </a:r>
            <a:r>
              <a:rPr lang="zh-TW" altLang="en-US" sz="2700" dirty="0"/>
              <a:t>氣泡排序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95" y="1591242"/>
            <a:ext cx="8791575" cy="4352925"/>
          </a:xfrm>
        </p:spPr>
      </p:pic>
    </p:spTree>
    <p:extLst>
      <p:ext uri="{BB962C8B-B14F-4D97-AF65-F5344CB8AC3E}">
        <p14:creationId xmlns:p14="http://schemas.microsoft.com/office/powerpoint/2010/main" val="40421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8-1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氣泡</a:t>
            </a:r>
            <a:r>
              <a:rPr lang="zh-TW" altLang="en-US" dirty="0"/>
              <a:t>排序（</a:t>
            </a:r>
            <a:r>
              <a:rPr lang="en-US" altLang="zh-TW" b="1" dirty="0"/>
              <a:t>Bubble Sort</a:t>
            </a:r>
            <a:r>
              <a:rPr lang="zh-TW" altLang="en-US" b="1" dirty="0"/>
              <a:t>）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8-1-</a:t>
            </a:r>
            <a:r>
              <a:rPr lang="zh-TW" altLang="en-US" sz="2700" dirty="0"/>
              <a:t>氣泡排序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66" y="1531235"/>
            <a:ext cx="8820150" cy="20955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16" y="3932858"/>
            <a:ext cx="87630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8-1</a:t>
            </a:r>
            <a:r>
              <a:rPr lang="zh-TW" altLang="en-US" b="1" dirty="0" smtClean="0"/>
              <a:t>　</a:t>
            </a:r>
            <a:r>
              <a:rPr lang="zh-TW" altLang="en-US" dirty="0"/>
              <a:t>氣泡排序（</a:t>
            </a:r>
            <a:r>
              <a:rPr lang="en-US" altLang="zh-TW" b="1" dirty="0"/>
              <a:t>Bubble Sort</a:t>
            </a:r>
            <a:r>
              <a:rPr lang="zh-TW" altLang="en-US" b="1" dirty="0"/>
              <a:t>）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8-1-</a:t>
            </a:r>
            <a:r>
              <a:rPr lang="zh-TW" altLang="en-US" sz="2700" dirty="0"/>
              <a:t>氣泡排序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3" y="1429181"/>
            <a:ext cx="8734425" cy="4781550"/>
          </a:xfrm>
        </p:spPr>
      </p:pic>
    </p:spTree>
    <p:extLst>
      <p:ext uri="{BB962C8B-B14F-4D97-AF65-F5344CB8AC3E}">
        <p14:creationId xmlns:p14="http://schemas.microsoft.com/office/powerpoint/2010/main" val="1303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smtClean="0"/>
              <a:t>8-2</a:t>
            </a:r>
            <a:r>
              <a:rPr lang="zh-TW" altLang="en-US" sz="4000" b="1" dirty="0" smtClean="0"/>
              <a:t>　</a:t>
            </a:r>
            <a:r>
              <a:rPr lang="zh-TW" altLang="en-US" sz="4000" dirty="0" smtClean="0"/>
              <a:t>選擇排序（</a:t>
            </a:r>
            <a:r>
              <a:rPr lang="en-US" altLang="zh-TW" sz="4000" b="1" dirty="0" smtClean="0"/>
              <a:t>Selection Sort</a:t>
            </a:r>
            <a:r>
              <a:rPr lang="zh-TW" altLang="en-US" sz="4000" b="1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8-2-</a:t>
            </a:r>
            <a:r>
              <a:rPr lang="zh-TW" altLang="en-US" sz="2700" dirty="0" smtClean="0"/>
              <a:t>選擇排序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367862"/>
            <a:ext cx="10567851" cy="4929194"/>
          </a:xfrm>
        </p:spPr>
        <p:txBody>
          <a:bodyPr/>
          <a:lstStyle/>
          <a:p>
            <a:r>
              <a:rPr lang="zh-TW" altLang="en-US" dirty="0"/>
              <a:t>將一個有五個元素的陣列，使用選擇排序演算法將這五個元素由小到大排序。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96" y="2603108"/>
            <a:ext cx="7654153" cy="302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3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smtClean="0"/>
              <a:t>8-2</a:t>
            </a:r>
            <a:r>
              <a:rPr lang="zh-TW" altLang="en-US" sz="4000" b="1" dirty="0" smtClean="0"/>
              <a:t>　</a:t>
            </a:r>
            <a:r>
              <a:rPr lang="zh-TW" altLang="en-US" sz="4000" dirty="0" smtClean="0"/>
              <a:t>選擇排序（</a:t>
            </a:r>
            <a:r>
              <a:rPr lang="en-US" altLang="zh-TW" sz="4000" b="1" dirty="0" smtClean="0"/>
              <a:t>Selection Sort</a:t>
            </a:r>
            <a:r>
              <a:rPr lang="zh-TW" altLang="en-US" sz="4000" b="1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8-2-</a:t>
            </a:r>
            <a:r>
              <a:rPr lang="zh-TW" altLang="en-US" sz="2700" dirty="0" smtClean="0"/>
              <a:t>選擇排序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" y="1677715"/>
            <a:ext cx="7531621" cy="16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1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Ch8</a:t>
            </a:r>
            <a:r>
              <a:rPr lang="zh-TW" altLang="en-US" dirty="0" smtClean="0"/>
              <a:t>　排序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8-1</a:t>
            </a:r>
            <a:r>
              <a:rPr lang="zh-TW" altLang="en-US" dirty="0" smtClean="0"/>
              <a:t>　氣泡排序（</a:t>
            </a:r>
            <a:r>
              <a:rPr lang="en-US" altLang="zh-TW" dirty="0" smtClean="0"/>
              <a:t>Bubble Sort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r>
              <a:rPr lang="en-US" altLang="zh-TW" dirty="0" smtClean="0"/>
              <a:t>8-2</a:t>
            </a:r>
            <a:r>
              <a:rPr lang="zh-TW" altLang="en-US" dirty="0" smtClean="0"/>
              <a:t>　選擇排序</a:t>
            </a:r>
            <a:r>
              <a:rPr lang="zh-TW" altLang="en-US" dirty="0"/>
              <a:t>（</a:t>
            </a:r>
            <a:r>
              <a:rPr lang="en-US" altLang="zh-TW" dirty="0" smtClean="0"/>
              <a:t>Selection Sort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r>
              <a:rPr lang="en-US" altLang="zh-TW" dirty="0" smtClean="0"/>
              <a:t>8-3</a:t>
            </a:r>
            <a:r>
              <a:rPr lang="zh-TW" altLang="en-US" dirty="0" smtClean="0"/>
              <a:t>　插入排序</a:t>
            </a:r>
            <a:r>
              <a:rPr lang="zh-TW" altLang="en-US" dirty="0"/>
              <a:t>（</a:t>
            </a:r>
            <a:r>
              <a:rPr lang="en-US" altLang="zh-TW" dirty="0" smtClean="0"/>
              <a:t>Insertion Sort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en-US" altLang="zh-TW" dirty="0" smtClean="0"/>
              <a:t>8-4</a:t>
            </a:r>
            <a:r>
              <a:rPr lang="zh-TW" altLang="en-US" dirty="0" smtClean="0"/>
              <a:t>　合併排序</a:t>
            </a:r>
            <a:r>
              <a:rPr lang="zh-TW" altLang="en-US" dirty="0"/>
              <a:t>（</a:t>
            </a:r>
            <a:r>
              <a:rPr lang="en-US" altLang="zh-TW" dirty="0" smtClean="0"/>
              <a:t>Merge Sort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r>
              <a:rPr lang="en-US" altLang="zh-TW" dirty="0" smtClean="0"/>
              <a:t>8-5</a:t>
            </a:r>
            <a:r>
              <a:rPr lang="zh-TW" altLang="en-US" dirty="0" smtClean="0"/>
              <a:t>　快速排序</a:t>
            </a:r>
            <a:r>
              <a:rPr lang="zh-TW" altLang="en-US" dirty="0"/>
              <a:t>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r>
              <a:rPr lang="en-US" altLang="zh-TW" dirty="0" smtClean="0"/>
              <a:t>8-6</a:t>
            </a:r>
            <a:r>
              <a:rPr lang="zh-TW" altLang="en-US" dirty="0" smtClean="0"/>
              <a:t>　堆積排序</a:t>
            </a:r>
            <a:r>
              <a:rPr lang="zh-TW" altLang="en-US" dirty="0"/>
              <a:t>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r>
              <a:rPr lang="en-US" altLang="zh-TW" dirty="0" smtClean="0"/>
              <a:t>8-7</a:t>
            </a:r>
            <a:r>
              <a:rPr lang="zh-TW" altLang="en-US" dirty="0" smtClean="0"/>
              <a:t>　基數排序</a:t>
            </a:r>
            <a:r>
              <a:rPr lang="zh-TW" altLang="en-US" dirty="0"/>
              <a:t>（</a:t>
            </a:r>
            <a:r>
              <a:rPr lang="en-US" altLang="zh-TW" dirty="0" smtClean="0"/>
              <a:t>Radix Sort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r>
              <a:rPr lang="en-US" altLang="zh-TW" dirty="0" smtClean="0"/>
              <a:t>8-8</a:t>
            </a:r>
            <a:r>
              <a:rPr lang="zh-TW" altLang="en-US" dirty="0" smtClean="0"/>
              <a:t>　各種</a:t>
            </a:r>
            <a:r>
              <a:rPr lang="zh-TW" altLang="en-US" dirty="0"/>
              <a:t>排序演算法的比較</a:t>
            </a:r>
          </a:p>
        </p:txBody>
      </p:sp>
    </p:spTree>
    <p:extLst>
      <p:ext uri="{BB962C8B-B14F-4D97-AF65-F5344CB8AC3E}">
        <p14:creationId xmlns:p14="http://schemas.microsoft.com/office/powerpoint/2010/main" val="82636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/>
              <a:t>8-2</a:t>
            </a:r>
            <a:r>
              <a:rPr lang="zh-TW" altLang="en-US" sz="4000" b="1" dirty="0"/>
              <a:t>　</a:t>
            </a:r>
            <a:r>
              <a:rPr lang="zh-TW" altLang="en-US" sz="4000" dirty="0"/>
              <a:t>選擇排序（</a:t>
            </a:r>
            <a:r>
              <a:rPr lang="en-US" altLang="zh-TW" sz="4000" b="1" dirty="0"/>
              <a:t>Selection Sort</a:t>
            </a:r>
            <a:r>
              <a:rPr lang="zh-TW" altLang="en-US" sz="4000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8-2-</a:t>
            </a:r>
            <a:r>
              <a:rPr lang="zh-TW" altLang="en-US" sz="2700" dirty="0"/>
              <a:t>選擇排序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616551"/>
            <a:ext cx="8905875" cy="4067175"/>
          </a:xfrm>
        </p:spPr>
      </p:pic>
    </p:spTree>
    <p:extLst>
      <p:ext uri="{BB962C8B-B14F-4D97-AF65-F5344CB8AC3E}">
        <p14:creationId xmlns:p14="http://schemas.microsoft.com/office/powerpoint/2010/main" val="26254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/>
              <a:t>8-2</a:t>
            </a:r>
            <a:r>
              <a:rPr lang="zh-TW" altLang="en-US" sz="4000" b="1" dirty="0"/>
              <a:t>　</a:t>
            </a:r>
            <a:r>
              <a:rPr lang="zh-TW" altLang="en-US" sz="4000" dirty="0"/>
              <a:t>選擇排序（</a:t>
            </a:r>
            <a:r>
              <a:rPr lang="en-US" altLang="zh-TW" sz="4000" b="1" dirty="0"/>
              <a:t>Selection Sort</a:t>
            </a:r>
            <a:r>
              <a:rPr lang="zh-TW" altLang="en-US" sz="4000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8-2-</a:t>
            </a:r>
            <a:r>
              <a:rPr lang="zh-TW" altLang="en-US" sz="2700" dirty="0"/>
              <a:t>選擇排序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82" y="1605802"/>
            <a:ext cx="8829675" cy="4114800"/>
          </a:xfrm>
        </p:spPr>
      </p:pic>
    </p:spTree>
    <p:extLst>
      <p:ext uri="{BB962C8B-B14F-4D97-AF65-F5344CB8AC3E}">
        <p14:creationId xmlns:p14="http://schemas.microsoft.com/office/powerpoint/2010/main" val="69739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/>
              <a:t>8-2</a:t>
            </a:r>
            <a:r>
              <a:rPr lang="zh-TW" altLang="en-US" sz="4000" b="1" dirty="0"/>
              <a:t>　</a:t>
            </a:r>
            <a:r>
              <a:rPr lang="zh-TW" altLang="en-US" sz="4000" dirty="0"/>
              <a:t>選擇排序（</a:t>
            </a:r>
            <a:r>
              <a:rPr lang="en-US" altLang="zh-TW" sz="4000" b="1" dirty="0"/>
              <a:t>Selection Sort</a:t>
            </a:r>
            <a:r>
              <a:rPr lang="zh-TW" altLang="en-US" sz="4000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8-2-</a:t>
            </a:r>
            <a:r>
              <a:rPr lang="zh-TW" altLang="en-US" sz="2700" dirty="0"/>
              <a:t>選擇排序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33" y="1519804"/>
            <a:ext cx="8953500" cy="4495800"/>
          </a:xfrm>
        </p:spPr>
      </p:pic>
    </p:spTree>
    <p:extLst>
      <p:ext uri="{BB962C8B-B14F-4D97-AF65-F5344CB8AC3E}">
        <p14:creationId xmlns:p14="http://schemas.microsoft.com/office/powerpoint/2010/main" val="316133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8-2</a:t>
            </a:r>
            <a:r>
              <a:rPr lang="zh-TW" altLang="en-US" b="1" dirty="0"/>
              <a:t>　</a:t>
            </a:r>
            <a:r>
              <a:rPr lang="zh-TW" altLang="en-US" dirty="0"/>
              <a:t>選擇排序（</a:t>
            </a:r>
            <a:r>
              <a:rPr lang="en-US" altLang="zh-TW" b="1" dirty="0"/>
              <a:t>Selection Sort</a:t>
            </a:r>
            <a:r>
              <a:rPr lang="zh-TW" altLang="en-US" b="1" dirty="0"/>
              <a:t>）</a:t>
            </a:r>
            <a:r>
              <a:rPr lang="en-US" altLang="zh-TW" sz="3600" b="1" dirty="0"/>
              <a:t>(</a:t>
            </a:r>
            <a:r>
              <a:rPr lang="en-US" altLang="zh-TW" sz="3600" dirty="0"/>
              <a:t>8-2-</a:t>
            </a:r>
            <a:r>
              <a:rPr lang="zh-TW" altLang="en-US" sz="3600" dirty="0"/>
              <a:t>選擇排序</a:t>
            </a:r>
            <a:r>
              <a:rPr lang="en-US" altLang="zh-TW" sz="3600" dirty="0"/>
              <a:t>.</a:t>
            </a:r>
            <a:r>
              <a:rPr lang="en-US" altLang="zh-TW" sz="3600" dirty="0" err="1"/>
              <a:t>py</a:t>
            </a:r>
            <a:r>
              <a:rPr lang="en-US" altLang="zh-TW" sz="3600" b="1" dirty="0"/>
              <a:t>) 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946654"/>
              </p:ext>
            </p:extLst>
          </p:nvPr>
        </p:nvGraphicFramePr>
        <p:xfrm>
          <a:off x="481658" y="1993990"/>
          <a:ext cx="598279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965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5354825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01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A=[60,50,44,82,55]</a:t>
                      </a:r>
                    </a:p>
                    <a:p>
                      <a:r>
                        <a:rPr lang="en-US" altLang="zh-TW" sz="1800" dirty="0" smtClean="0"/>
                        <a:t>print("</a:t>
                      </a:r>
                      <a:r>
                        <a:rPr lang="zh-TW" altLang="en-US" sz="1800" dirty="0" smtClean="0"/>
                        <a:t>排序前</a:t>
                      </a:r>
                      <a:r>
                        <a:rPr lang="en-US" altLang="zh-TW" sz="1800" dirty="0" smtClean="0"/>
                        <a:t>")</a:t>
                      </a:r>
                    </a:p>
                    <a:p>
                      <a:r>
                        <a:rPr lang="en-US" altLang="zh-TW" sz="1800" dirty="0" smtClean="0"/>
                        <a:t>for item in A:</a:t>
                      </a:r>
                    </a:p>
                    <a:p>
                      <a:r>
                        <a:rPr lang="en-US" altLang="zh-TW" sz="1800" dirty="0" smtClean="0"/>
                        <a:t>    print(item,' ', end='')</a:t>
                      </a:r>
                    </a:p>
                    <a:p>
                      <a:r>
                        <a:rPr lang="en-US" altLang="zh-TW" sz="1800" dirty="0" smtClean="0"/>
                        <a:t>print()</a:t>
                      </a:r>
                    </a:p>
                    <a:p>
                      <a:r>
                        <a:rPr lang="en-US" altLang="zh-TW" sz="1800" dirty="0" smtClean="0"/>
                        <a:t>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range(4, 0, -1):</a:t>
                      </a:r>
                    </a:p>
                    <a:p>
                      <a:r>
                        <a:rPr lang="en-US" altLang="zh-TW" sz="1800" dirty="0" smtClean="0"/>
                        <a:t>    </a:t>
                      </a:r>
                      <a:r>
                        <a:rPr lang="en-US" altLang="zh-TW" sz="1800" dirty="0" err="1" smtClean="0"/>
                        <a:t>max_index</a:t>
                      </a:r>
                      <a:r>
                        <a:rPr lang="en-US" altLang="zh-TW" sz="1800" dirty="0" smtClean="0"/>
                        <a:t> = 0</a:t>
                      </a:r>
                    </a:p>
                    <a:p>
                      <a:r>
                        <a:rPr lang="en-US" altLang="zh-TW" sz="1800" dirty="0" smtClean="0"/>
                        <a:t>    for j in range(1, i+1):</a:t>
                      </a:r>
                    </a:p>
                    <a:p>
                      <a:r>
                        <a:rPr lang="en-US" altLang="zh-TW" sz="1800" dirty="0" smtClean="0"/>
                        <a:t>        if A[j] &gt; A[</a:t>
                      </a:r>
                      <a:r>
                        <a:rPr lang="en-US" altLang="zh-TW" sz="1800" dirty="0" err="1" smtClean="0"/>
                        <a:t>max_index</a:t>
                      </a:r>
                      <a:r>
                        <a:rPr lang="en-US" altLang="zh-TW" sz="1800" dirty="0" smtClean="0"/>
                        <a:t>]:</a:t>
                      </a:r>
                    </a:p>
                    <a:p>
                      <a:r>
                        <a:rPr lang="en-US" altLang="zh-TW" sz="1800" dirty="0" smtClean="0"/>
                        <a:t>            </a:t>
                      </a:r>
                      <a:r>
                        <a:rPr lang="en-US" altLang="zh-TW" sz="1800" dirty="0" err="1" smtClean="0"/>
                        <a:t>max_index</a:t>
                      </a:r>
                      <a:r>
                        <a:rPr lang="en-US" altLang="zh-TW" sz="1800" dirty="0" smtClean="0"/>
                        <a:t> = j</a:t>
                      </a:r>
                    </a:p>
                    <a:p>
                      <a:r>
                        <a:rPr lang="en-US" altLang="zh-TW" sz="1800" dirty="0" smtClean="0"/>
                        <a:t>    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], A[</a:t>
                      </a:r>
                      <a:r>
                        <a:rPr lang="en-US" altLang="zh-TW" sz="1800" dirty="0" err="1" smtClean="0"/>
                        <a:t>max_index</a:t>
                      </a:r>
                      <a:r>
                        <a:rPr lang="en-US" altLang="zh-TW" sz="1800" dirty="0" smtClean="0"/>
                        <a:t>] =  A[</a:t>
                      </a:r>
                      <a:r>
                        <a:rPr lang="en-US" altLang="zh-TW" sz="1800" dirty="0" err="1" smtClean="0"/>
                        <a:t>max_index</a:t>
                      </a:r>
                      <a:r>
                        <a:rPr lang="en-US" altLang="zh-TW" sz="1800" dirty="0" smtClean="0"/>
                        <a:t>], 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</a:t>
                      </a:r>
                    </a:p>
                    <a:p>
                      <a:r>
                        <a:rPr lang="en-US" altLang="zh-TW" sz="1800" dirty="0" smtClean="0"/>
                        <a:t>    print("</a:t>
                      </a:r>
                      <a:r>
                        <a:rPr lang="zh-TW" altLang="en-US" sz="1800" dirty="0" smtClean="0"/>
                        <a:t>選擇排序外層迴圈執行</a:t>
                      </a:r>
                      <a:r>
                        <a:rPr lang="en-US" altLang="zh-TW" sz="1800" dirty="0" smtClean="0"/>
                        <a:t>", 5-i ,"</a:t>
                      </a:r>
                      <a:r>
                        <a:rPr lang="zh-TW" altLang="en-US" sz="1800" dirty="0" smtClean="0"/>
                        <a:t>次結果為</a:t>
                      </a:r>
                      <a:r>
                        <a:rPr lang="en-US" altLang="zh-TW" sz="1800" dirty="0" smtClean="0"/>
                        <a:t>") </a:t>
                      </a:r>
                    </a:p>
                    <a:p>
                      <a:r>
                        <a:rPr lang="en-US" altLang="zh-TW" sz="1800" dirty="0" smtClean="0"/>
                        <a:t>    for item in A:</a:t>
                      </a:r>
                    </a:p>
                    <a:p>
                      <a:r>
                        <a:rPr lang="en-US" altLang="zh-TW" sz="1800" dirty="0" smtClean="0"/>
                        <a:t>        print(item,' ', end='')</a:t>
                      </a:r>
                    </a:p>
                    <a:p>
                      <a:r>
                        <a:rPr lang="en-US" altLang="zh-TW" sz="1800" dirty="0" smtClean="0"/>
                        <a:t>    print()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551984" y="765944"/>
            <a:ext cx="4947559" cy="58862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行：宣告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個元素的整數陣列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行：顯示「排序前」。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的所有元素。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行：顯示換行。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行：選擇排序演算法，外層迴圈變數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，控制內層迴圈變數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的上限值，外層迴圈變數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由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，每次遞減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，初始化變數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，內層迴圈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由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，每次遞增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，若陣列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所指定的元素值較陣列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所指定的元素值大，則設定變數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為變數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。當內層迴圈執行結束後，交換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A[max](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行：顯示「選擇排序外層迴圈執行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次結果為」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的所有元素。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行：顯示換行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4087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/>
              <a:t>8-2</a:t>
            </a:r>
            <a:r>
              <a:rPr lang="zh-TW" altLang="en-US" sz="4000" b="1" dirty="0"/>
              <a:t>　</a:t>
            </a:r>
            <a:r>
              <a:rPr lang="zh-TW" altLang="en-US" sz="4000" dirty="0"/>
              <a:t>選擇排序（</a:t>
            </a:r>
            <a:r>
              <a:rPr lang="en-US" altLang="zh-TW" sz="4000" b="1" dirty="0"/>
              <a:t>Selection Sort</a:t>
            </a:r>
            <a:r>
              <a:rPr lang="zh-TW" altLang="en-US" sz="4000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8-2-</a:t>
            </a:r>
            <a:r>
              <a:rPr lang="zh-TW" altLang="en-US" sz="2700" dirty="0"/>
              <a:t>選擇排序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88" y="1642269"/>
            <a:ext cx="8820150" cy="4381500"/>
          </a:xfrm>
        </p:spPr>
      </p:pic>
    </p:spTree>
    <p:extLst>
      <p:ext uri="{BB962C8B-B14F-4D97-AF65-F5344CB8AC3E}">
        <p14:creationId xmlns:p14="http://schemas.microsoft.com/office/powerpoint/2010/main" val="232285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/>
              <a:t>8-2</a:t>
            </a:r>
            <a:r>
              <a:rPr lang="zh-TW" altLang="en-US" sz="4000" b="1" dirty="0"/>
              <a:t>　</a:t>
            </a:r>
            <a:r>
              <a:rPr lang="zh-TW" altLang="en-US" sz="4000" dirty="0"/>
              <a:t>選擇排序（</a:t>
            </a:r>
            <a:r>
              <a:rPr lang="en-US" altLang="zh-TW" sz="4000" b="1" dirty="0"/>
              <a:t>Selection Sort</a:t>
            </a:r>
            <a:r>
              <a:rPr lang="zh-TW" altLang="en-US" sz="4000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8-2-</a:t>
            </a:r>
            <a:r>
              <a:rPr lang="zh-TW" altLang="en-US" sz="2700" dirty="0"/>
              <a:t>選擇排序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03" y="1712889"/>
            <a:ext cx="8772525" cy="212407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03" y="4133628"/>
            <a:ext cx="87820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/>
              <a:t>8-2</a:t>
            </a:r>
            <a:r>
              <a:rPr lang="zh-TW" altLang="en-US" sz="4000" b="1" dirty="0"/>
              <a:t>　</a:t>
            </a:r>
            <a:r>
              <a:rPr lang="zh-TW" altLang="en-US" sz="4000" dirty="0"/>
              <a:t>選擇排序（</a:t>
            </a:r>
            <a:r>
              <a:rPr lang="en-US" altLang="zh-TW" sz="4000" b="1" dirty="0"/>
              <a:t>Selection Sort</a:t>
            </a:r>
            <a:r>
              <a:rPr lang="zh-TW" altLang="en-US" sz="4000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8-2-</a:t>
            </a:r>
            <a:r>
              <a:rPr lang="zh-TW" altLang="en-US" sz="2700" dirty="0"/>
              <a:t>選擇排序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79" y="1624036"/>
            <a:ext cx="8820150" cy="2876550"/>
          </a:xfrm>
        </p:spPr>
      </p:pic>
    </p:spTree>
    <p:extLst>
      <p:ext uri="{BB962C8B-B14F-4D97-AF65-F5344CB8AC3E}">
        <p14:creationId xmlns:p14="http://schemas.microsoft.com/office/powerpoint/2010/main" val="25138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b="1" dirty="0"/>
              <a:t>8-3 </a:t>
            </a:r>
            <a:r>
              <a:rPr lang="zh-TW" altLang="en-US" sz="4400" dirty="0"/>
              <a:t>插入</a:t>
            </a:r>
            <a:r>
              <a:rPr lang="zh-TW" altLang="en-US" sz="4400" dirty="0" smtClean="0"/>
              <a:t>排序</a:t>
            </a:r>
            <a:r>
              <a:rPr lang="zh-TW" altLang="en-US" sz="4400" b="1" dirty="0"/>
              <a:t>（</a:t>
            </a:r>
            <a:r>
              <a:rPr lang="en-US" altLang="zh-TW" sz="4400" b="1" dirty="0" smtClean="0"/>
              <a:t>Insertion Sort</a:t>
            </a:r>
            <a:r>
              <a:rPr lang="zh-TW" altLang="en-US" sz="4400" b="1" dirty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8-3-</a:t>
            </a:r>
            <a:r>
              <a:rPr lang="zh-TW" altLang="en-US" sz="2700" dirty="0" smtClean="0"/>
              <a:t>插入排序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將一個五個元素的陣列，使用插入排序演算法將這五個元素由小到大排序。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06" y="2471028"/>
            <a:ext cx="7006862" cy="288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6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b="1" dirty="0"/>
              <a:t>8-3 </a:t>
            </a:r>
            <a:r>
              <a:rPr lang="zh-TW" altLang="en-US" sz="4400" dirty="0"/>
              <a:t>插入</a:t>
            </a:r>
            <a:r>
              <a:rPr lang="zh-TW" altLang="en-US" sz="4400" dirty="0" smtClean="0"/>
              <a:t>排序</a:t>
            </a:r>
            <a:r>
              <a:rPr lang="zh-TW" altLang="en-US" sz="4400" b="1" dirty="0"/>
              <a:t>（</a:t>
            </a:r>
            <a:r>
              <a:rPr lang="en-US" altLang="zh-TW" sz="4400" b="1" dirty="0" smtClean="0"/>
              <a:t>Insertion Sort</a:t>
            </a:r>
            <a:r>
              <a:rPr lang="zh-TW" altLang="en-US" sz="4400" b="1" dirty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8-3-</a:t>
            </a:r>
            <a:r>
              <a:rPr lang="zh-TW" altLang="en-US" sz="2700" dirty="0" smtClean="0"/>
              <a:t>插入排序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16" y="1839157"/>
            <a:ext cx="9280548" cy="218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2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2" y="1374752"/>
            <a:ext cx="7679781" cy="3991843"/>
          </a:xfr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49680" y="241780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lang="en-US" altLang="zh-TW" sz="4400" b="1" dirty="0" smtClean="0"/>
              <a:t>8-3 </a:t>
            </a:r>
            <a:r>
              <a:rPr lang="zh-TW" altLang="en-US" sz="4400" dirty="0" smtClean="0"/>
              <a:t>插入排序</a:t>
            </a:r>
            <a:r>
              <a:rPr lang="zh-TW" altLang="en-US" sz="4400" b="1" dirty="0" smtClean="0"/>
              <a:t>（</a:t>
            </a:r>
            <a:r>
              <a:rPr lang="en-US" altLang="zh-TW" sz="4400" b="1" dirty="0" smtClean="0"/>
              <a:t>Insertion Sort</a:t>
            </a:r>
            <a:r>
              <a:rPr lang="zh-TW" altLang="en-US" sz="4400" b="1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8-3-</a:t>
            </a:r>
            <a:r>
              <a:rPr lang="zh-TW" altLang="en-US" sz="2700" dirty="0" smtClean="0"/>
              <a:t>插入排序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76577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Ch8</a:t>
            </a:r>
            <a:r>
              <a:rPr lang="zh-TW" altLang="en-US" dirty="0" smtClean="0"/>
              <a:t>　排序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日常生活中許多活動都跟排序有關，例如：成績由最高分到最低分排序、手機內通訊錄依照字母順序或筆畫順序排序、樸克牌依照花色或點數排序等，有利於搜尋與找出所需資訊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排序</a:t>
            </a:r>
            <a:r>
              <a:rPr lang="zh-TW" altLang="en-US" dirty="0"/>
              <a:t>過程中需要確定排序的鍵</a:t>
            </a:r>
            <a:r>
              <a:rPr lang="zh-TW" altLang="en-US" dirty="0" smtClean="0"/>
              <a:t>值（</a:t>
            </a:r>
            <a:r>
              <a:rPr lang="en-US" altLang="zh-TW" dirty="0" smtClean="0"/>
              <a:t>key</a:t>
            </a:r>
            <a:r>
              <a:rPr lang="zh-TW" altLang="en-US" dirty="0" smtClean="0"/>
              <a:t>），</a:t>
            </a:r>
            <a:r>
              <a:rPr lang="zh-TW" altLang="en-US" dirty="0"/>
              <a:t>成績排序以分數為鍵值，通訊錄排序以姓名為鍵值，樸克牌以花色或點數為鍵值，排序的鍵值可以是整數、浮點數與字串等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47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44" y="1527288"/>
            <a:ext cx="8886825" cy="4219575"/>
          </a:xfr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1249680" y="304534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lang="en-US" altLang="zh-TW" sz="4400" b="1" dirty="0" smtClean="0"/>
              <a:t>8-3 </a:t>
            </a:r>
            <a:r>
              <a:rPr lang="zh-TW" altLang="en-US" sz="4400" dirty="0" smtClean="0"/>
              <a:t>插入排序</a:t>
            </a:r>
            <a:r>
              <a:rPr lang="zh-TW" altLang="en-US" sz="4400" b="1" dirty="0" smtClean="0"/>
              <a:t>（</a:t>
            </a:r>
            <a:r>
              <a:rPr lang="en-US" altLang="zh-TW" sz="4400" b="1" dirty="0" smtClean="0"/>
              <a:t>Insertion Sort</a:t>
            </a:r>
            <a:r>
              <a:rPr lang="zh-TW" altLang="en-US" sz="4400" b="1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8-3-</a:t>
            </a:r>
            <a:r>
              <a:rPr lang="zh-TW" altLang="en-US" sz="2700" dirty="0" smtClean="0"/>
              <a:t>插入排序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4700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52" y="1481568"/>
            <a:ext cx="8924925" cy="4676775"/>
          </a:xfr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49680" y="304534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lang="en-US" altLang="zh-TW" sz="4400" b="1" dirty="0" smtClean="0"/>
              <a:t>8-3 </a:t>
            </a:r>
            <a:r>
              <a:rPr lang="zh-TW" altLang="en-US" sz="4400" dirty="0" smtClean="0"/>
              <a:t>插入排序</a:t>
            </a:r>
            <a:r>
              <a:rPr lang="zh-TW" altLang="en-US" sz="4400" b="1" dirty="0" smtClean="0"/>
              <a:t>（</a:t>
            </a:r>
            <a:r>
              <a:rPr lang="en-US" altLang="zh-TW" sz="4400" b="1" dirty="0" smtClean="0"/>
              <a:t>Insertion Sort</a:t>
            </a:r>
            <a:r>
              <a:rPr lang="zh-TW" altLang="en-US" sz="4400" b="1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8-3-</a:t>
            </a:r>
            <a:r>
              <a:rPr lang="zh-TW" altLang="en-US" sz="2700" dirty="0" smtClean="0"/>
              <a:t>插入排序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00593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529775"/>
              </p:ext>
            </p:extLst>
          </p:nvPr>
        </p:nvGraphicFramePr>
        <p:xfrm>
          <a:off x="432736" y="842004"/>
          <a:ext cx="5982790" cy="5675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76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5250114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01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A=[60,50,44,82,55]</a:t>
                      </a:r>
                    </a:p>
                    <a:p>
                      <a:r>
                        <a:rPr lang="en-US" altLang="zh-TW" sz="1800" dirty="0" smtClean="0"/>
                        <a:t>print("</a:t>
                      </a:r>
                      <a:r>
                        <a:rPr lang="zh-TW" altLang="en-US" sz="1800" dirty="0" smtClean="0"/>
                        <a:t>排序前</a:t>
                      </a:r>
                      <a:r>
                        <a:rPr lang="en-US" altLang="zh-TW" sz="1800" dirty="0" smtClean="0"/>
                        <a:t>")</a:t>
                      </a:r>
                    </a:p>
                    <a:p>
                      <a:r>
                        <a:rPr lang="en-US" altLang="zh-TW" sz="1800" dirty="0" smtClean="0"/>
                        <a:t>for item in A:</a:t>
                      </a:r>
                    </a:p>
                    <a:p>
                      <a:r>
                        <a:rPr lang="en-US" altLang="zh-TW" sz="1800" dirty="0" smtClean="0"/>
                        <a:t>    print(item,' ', end='')</a:t>
                      </a:r>
                    </a:p>
                    <a:p>
                      <a:r>
                        <a:rPr lang="en-US" altLang="zh-TW" sz="1800" dirty="0" smtClean="0"/>
                        <a:t>print()</a:t>
                      </a:r>
                    </a:p>
                    <a:p>
                      <a:r>
                        <a:rPr lang="en-US" altLang="zh-TW" sz="1800" dirty="0" smtClean="0"/>
                        <a:t>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range(1,5):</a:t>
                      </a:r>
                    </a:p>
                    <a:p>
                      <a:r>
                        <a:rPr lang="en-US" altLang="zh-TW" sz="1800" dirty="0" smtClean="0"/>
                        <a:t>    insert = 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</a:t>
                      </a:r>
                    </a:p>
                    <a:p>
                      <a:r>
                        <a:rPr lang="en-US" altLang="zh-TW" sz="1800" dirty="0" smtClean="0"/>
                        <a:t>    j=i-1</a:t>
                      </a:r>
                    </a:p>
                    <a:p>
                      <a:r>
                        <a:rPr lang="en-US" altLang="zh-TW" sz="1800" dirty="0" smtClean="0"/>
                        <a:t>    while j&gt;=0:</a:t>
                      </a:r>
                    </a:p>
                    <a:p>
                      <a:r>
                        <a:rPr lang="en-US" altLang="zh-TW" sz="1800" dirty="0" smtClean="0"/>
                        <a:t>        if insert &lt; A[j]:</a:t>
                      </a:r>
                    </a:p>
                    <a:p>
                      <a:r>
                        <a:rPr lang="en-US" altLang="zh-TW" sz="1800" dirty="0" smtClean="0"/>
                        <a:t>            A[j+1]=A[j]</a:t>
                      </a:r>
                    </a:p>
                    <a:p>
                      <a:r>
                        <a:rPr lang="en-US" altLang="zh-TW" sz="1800" dirty="0" smtClean="0"/>
                        <a:t>        else:</a:t>
                      </a:r>
                    </a:p>
                    <a:p>
                      <a:r>
                        <a:rPr lang="en-US" altLang="zh-TW" sz="1800" dirty="0" smtClean="0"/>
                        <a:t>            break</a:t>
                      </a:r>
                    </a:p>
                    <a:p>
                      <a:r>
                        <a:rPr lang="en-US" altLang="zh-TW" sz="1800" dirty="0" smtClean="0"/>
                        <a:t>        j = j-1</a:t>
                      </a:r>
                    </a:p>
                    <a:p>
                      <a:r>
                        <a:rPr lang="en-US" altLang="zh-TW" sz="1800" dirty="0" smtClean="0"/>
                        <a:t>    A[j+1]=insert</a:t>
                      </a:r>
                    </a:p>
                    <a:p>
                      <a:r>
                        <a:rPr lang="en-US" altLang="zh-TW" sz="1800" dirty="0" smtClean="0"/>
                        <a:t>    print("</a:t>
                      </a:r>
                      <a:r>
                        <a:rPr lang="zh-TW" altLang="en-US" sz="1800" dirty="0" smtClean="0"/>
                        <a:t>插入排序外層迴圈執行</a:t>
                      </a:r>
                      <a:r>
                        <a:rPr lang="en-US" altLang="zh-TW" sz="1800" dirty="0" smtClean="0"/>
                        <a:t>",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,"</a:t>
                      </a:r>
                      <a:r>
                        <a:rPr lang="zh-TW" altLang="en-US" sz="1800" dirty="0" smtClean="0"/>
                        <a:t>次結果為</a:t>
                      </a:r>
                      <a:r>
                        <a:rPr lang="en-US" altLang="zh-TW" sz="1800" dirty="0" smtClean="0"/>
                        <a:t>") </a:t>
                      </a:r>
                    </a:p>
                    <a:p>
                      <a:r>
                        <a:rPr lang="en-US" altLang="zh-TW" sz="1800" dirty="0" smtClean="0"/>
                        <a:t>    for item in A:</a:t>
                      </a:r>
                    </a:p>
                    <a:p>
                      <a:r>
                        <a:rPr lang="en-US" altLang="zh-TW" sz="1800" dirty="0" smtClean="0"/>
                        <a:t>        print(item,' ', end='')</a:t>
                      </a:r>
                    </a:p>
                    <a:p>
                      <a:r>
                        <a:rPr lang="en-US" altLang="zh-TW" sz="1800" dirty="0" smtClean="0"/>
                        <a:t>    print()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528162" y="885559"/>
            <a:ext cx="5466614" cy="5669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行：宣告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個元素的整數陣列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行：顯示「排序前」。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的所有元素。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行：顯示換行。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行：插入排序演算法，外層迴圈變數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，控制內層迴圈變數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的初始值，外層迴圈變數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由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，每次遞增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，初始化變數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insert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，內層迴圈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由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i-1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，每次遞減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，若陣列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所指定的元素值較變數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insert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大，則將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A[j]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複製到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A[j+1]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；否則中斷內層迴圈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遞減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行：將變數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insert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儲存到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A[j+1]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行：顯示「插入排序外層迴圈執行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次結果為」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的所有元素。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行：顯示換行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	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1249680" y="304534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lang="en-US" altLang="zh-TW" sz="4400" b="1" dirty="0" smtClean="0"/>
              <a:t>8-3 </a:t>
            </a:r>
            <a:r>
              <a:rPr lang="zh-TW" altLang="en-US" sz="4400" dirty="0" smtClean="0"/>
              <a:t>插入排序</a:t>
            </a:r>
            <a:r>
              <a:rPr lang="zh-TW" altLang="en-US" sz="4400" b="1" dirty="0" smtClean="0"/>
              <a:t>（</a:t>
            </a:r>
            <a:r>
              <a:rPr lang="en-US" altLang="zh-TW" sz="4400" b="1" dirty="0" smtClean="0"/>
              <a:t>Insertion Sort</a:t>
            </a:r>
            <a:r>
              <a:rPr lang="zh-TW" altLang="en-US" sz="4400" b="1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8-3-</a:t>
            </a:r>
            <a:r>
              <a:rPr lang="zh-TW" altLang="en-US" sz="2700" dirty="0" smtClean="0"/>
              <a:t>插入排序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4455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57" y="1481705"/>
            <a:ext cx="8763000" cy="4572000"/>
          </a:xfr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249680" y="304534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lang="en-US" altLang="zh-TW" sz="4400" b="1" dirty="0" smtClean="0"/>
              <a:t>8-3 </a:t>
            </a:r>
            <a:r>
              <a:rPr lang="zh-TW" altLang="en-US" sz="4400" dirty="0" smtClean="0"/>
              <a:t>插入排序</a:t>
            </a:r>
            <a:r>
              <a:rPr lang="zh-TW" altLang="en-US" sz="4400" b="1" dirty="0" smtClean="0"/>
              <a:t>（</a:t>
            </a:r>
            <a:r>
              <a:rPr lang="en-US" altLang="zh-TW" sz="4400" b="1" dirty="0" smtClean="0"/>
              <a:t>Insertion Sort</a:t>
            </a:r>
            <a:r>
              <a:rPr lang="zh-TW" altLang="en-US" sz="4400" b="1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8-3-</a:t>
            </a:r>
            <a:r>
              <a:rPr lang="zh-TW" altLang="en-US" sz="2700" dirty="0" smtClean="0"/>
              <a:t>插入排序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7716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8-4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合併排序（</a:t>
            </a:r>
            <a:r>
              <a:rPr lang="en-US" altLang="zh-TW" b="1" dirty="0" err="1" smtClean="0"/>
              <a:t>MergeSort</a:t>
            </a:r>
            <a:r>
              <a:rPr lang="zh-TW" altLang="en-US" b="1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8-4-</a:t>
            </a:r>
            <a:r>
              <a:rPr lang="zh-TW" altLang="en-US" sz="2700" dirty="0" smtClean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合併排序演算法屬於分而治</a:t>
            </a:r>
            <a:r>
              <a:rPr lang="zh-TW" altLang="en-US" dirty="0" smtClean="0"/>
              <a:t>之（</a:t>
            </a:r>
            <a:r>
              <a:rPr lang="en-US" altLang="zh-TW" dirty="0" smtClean="0"/>
              <a:t>Divide </a:t>
            </a:r>
            <a:r>
              <a:rPr lang="en-US" altLang="zh-TW" dirty="0"/>
              <a:t>And </a:t>
            </a:r>
            <a:r>
              <a:rPr lang="en-US" altLang="zh-TW" dirty="0" smtClean="0"/>
              <a:t>Conquer</a:t>
            </a:r>
            <a:r>
              <a:rPr lang="zh-TW" altLang="en-US" dirty="0" smtClean="0"/>
              <a:t>）演算法</a:t>
            </a:r>
            <a:r>
              <a:rPr lang="zh-TW" altLang="en-US" dirty="0"/>
              <a:t>，以下示範將一個八個元素的陣列，使用合併排序演算法將這八個元素由小到大排序。 </a:t>
            </a:r>
          </a:p>
        </p:txBody>
      </p:sp>
    </p:spTree>
    <p:extLst>
      <p:ext uri="{BB962C8B-B14F-4D97-AF65-F5344CB8AC3E}">
        <p14:creationId xmlns:p14="http://schemas.microsoft.com/office/powerpoint/2010/main" val="15687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8-4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合併排序（</a:t>
            </a:r>
            <a:r>
              <a:rPr lang="en-US" altLang="zh-TW" b="1" dirty="0" err="1" smtClean="0"/>
              <a:t>MergeSort</a:t>
            </a:r>
            <a:r>
              <a:rPr lang="zh-TW" altLang="en-US" b="1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8-4-</a:t>
            </a:r>
            <a:r>
              <a:rPr lang="zh-TW" altLang="en-US" sz="2700" dirty="0" smtClean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98" y="1544410"/>
            <a:ext cx="7500938" cy="43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29" y="1601311"/>
            <a:ext cx="8715375" cy="3914775"/>
          </a:xfrm>
        </p:spPr>
      </p:pic>
    </p:spTree>
    <p:extLst>
      <p:ext uri="{BB962C8B-B14F-4D97-AF65-F5344CB8AC3E}">
        <p14:creationId xmlns:p14="http://schemas.microsoft.com/office/powerpoint/2010/main" val="332572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36540"/>
            <a:ext cx="9208774" cy="3701665"/>
          </a:xfrm>
        </p:spPr>
      </p:pic>
    </p:spTree>
    <p:extLst>
      <p:ext uri="{BB962C8B-B14F-4D97-AF65-F5344CB8AC3E}">
        <p14:creationId xmlns:p14="http://schemas.microsoft.com/office/powerpoint/2010/main" val="75542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39" y="1524566"/>
            <a:ext cx="8724900" cy="3571875"/>
          </a:xfrm>
        </p:spPr>
      </p:pic>
    </p:spTree>
    <p:extLst>
      <p:ext uri="{BB962C8B-B14F-4D97-AF65-F5344CB8AC3E}">
        <p14:creationId xmlns:p14="http://schemas.microsoft.com/office/powerpoint/2010/main" val="1236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40" y="1530962"/>
            <a:ext cx="8829675" cy="3219450"/>
          </a:xfrm>
        </p:spPr>
      </p:pic>
    </p:spTree>
    <p:extLst>
      <p:ext uri="{BB962C8B-B14F-4D97-AF65-F5344CB8AC3E}">
        <p14:creationId xmlns:p14="http://schemas.microsoft.com/office/powerpoint/2010/main" val="37443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Ch8</a:t>
            </a:r>
            <a:r>
              <a:rPr lang="zh-TW" altLang="en-US" dirty="0" smtClean="0"/>
              <a:t>　排序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 smtClean="0"/>
              <a:t>排序</a:t>
            </a:r>
            <a:r>
              <a:rPr lang="zh-TW" altLang="en-US" dirty="0"/>
              <a:t>就是將資料依照鍵值由小到大或由大到小排列。常見排序演算法有氣泡</a:t>
            </a:r>
            <a:r>
              <a:rPr lang="zh-TW" altLang="en-US" dirty="0" smtClean="0"/>
              <a:t>排序（</a:t>
            </a:r>
            <a:r>
              <a:rPr lang="en-US" altLang="zh-TW" dirty="0" smtClean="0"/>
              <a:t>Bubble Sort</a:t>
            </a:r>
            <a:r>
              <a:rPr lang="zh-TW" altLang="en-US" dirty="0" smtClean="0"/>
              <a:t>）、</a:t>
            </a:r>
            <a:r>
              <a:rPr lang="zh-TW" altLang="en-US" dirty="0"/>
              <a:t>選擇</a:t>
            </a:r>
            <a:r>
              <a:rPr lang="zh-TW" altLang="en-US" dirty="0" smtClean="0"/>
              <a:t>排序（</a:t>
            </a:r>
            <a:r>
              <a:rPr lang="en-US" altLang="zh-TW" dirty="0" smtClean="0"/>
              <a:t>Selection Sort</a:t>
            </a:r>
            <a:r>
              <a:rPr lang="zh-TW" altLang="en-US" dirty="0" smtClean="0"/>
              <a:t>）、</a:t>
            </a:r>
            <a:r>
              <a:rPr lang="zh-TW" altLang="en-US" dirty="0"/>
              <a:t>插入</a:t>
            </a:r>
            <a:r>
              <a:rPr lang="zh-TW" altLang="en-US" dirty="0" smtClean="0"/>
              <a:t>排序（</a:t>
            </a:r>
            <a:r>
              <a:rPr lang="en-US" altLang="zh-TW" dirty="0" smtClean="0"/>
              <a:t>Insertion Sort</a:t>
            </a:r>
            <a:r>
              <a:rPr lang="zh-TW" altLang="en-US" dirty="0" smtClean="0"/>
              <a:t>）、合併排序（</a:t>
            </a:r>
            <a:r>
              <a:rPr lang="en-US" altLang="zh-TW" dirty="0" smtClean="0"/>
              <a:t>Merge Sort</a:t>
            </a:r>
            <a:r>
              <a:rPr lang="zh-TW" altLang="en-US" dirty="0" smtClean="0"/>
              <a:t>）、</a:t>
            </a:r>
            <a:r>
              <a:rPr lang="zh-TW" altLang="en-US" dirty="0"/>
              <a:t>快速</a:t>
            </a:r>
            <a:r>
              <a:rPr lang="zh-TW" altLang="en-US" dirty="0" smtClean="0"/>
              <a:t>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）、</a:t>
            </a:r>
            <a:r>
              <a:rPr lang="zh-TW" altLang="en-US" dirty="0"/>
              <a:t>堆積</a:t>
            </a:r>
            <a:r>
              <a:rPr lang="zh-TW" altLang="en-US" dirty="0" smtClean="0"/>
              <a:t>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）與</a:t>
            </a:r>
            <a:r>
              <a:rPr lang="zh-TW" altLang="en-US" dirty="0"/>
              <a:t>基數</a:t>
            </a:r>
            <a:r>
              <a:rPr lang="zh-TW" altLang="en-US" dirty="0" smtClean="0"/>
              <a:t>排序（</a:t>
            </a:r>
            <a:r>
              <a:rPr lang="en-US" altLang="zh-TW" dirty="0" smtClean="0"/>
              <a:t>Radix Sort</a:t>
            </a:r>
            <a:r>
              <a:rPr lang="zh-TW" altLang="en-US" dirty="0" smtClean="0"/>
              <a:t>）等</a:t>
            </a:r>
            <a:r>
              <a:rPr lang="zh-TW" altLang="en-US" dirty="0"/>
              <a:t>，其中以合併排序、快速排序、堆積排序與基數排序的演算法效率比較好，但程式也較複雜。</a:t>
            </a:r>
          </a:p>
        </p:txBody>
      </p:sp>
    </p:spTree>
    <p:extLst>
      <p:ext uri="{BB962C8B-B14F-4D97-AF65-F5344CB8AC3E}">
        <p14:creationId xmlns:p14="http://schemas.microsoft.com/office/powerpoint/2010/main" val="40685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49" y="1588792"/>
            <a:ext cx="8639175" cy="3495675"/>
          </a:xfrm>
        </p:spPr>
      </p:pic>
    </p:spTree>
    <p:extLst>
      <p:ext uri="{BB962C8B-B14F-4D97-AF65-F5344CB8AC3E}">
        <p14:creationId xmlns:p14="http://schemas.microsoft.com/office/powerpoint/2010/main" val="169333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98" y="1456940"/>
            <a:ext cx="8715375" cy="3524250"/>
          </a:xfrm>
        </p:spPr>
      </p:pic>
    </p:spTree>
    <p:extLst>
      <p:ext uri="{BB962C8B-B14F-4D97-AF65-F5344CB8AC3E}">
        <p14:creationId xmlns:p14="http://schemas.microsoft.com/office/powerpoint/2010/main" val="291802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27" y="1506061"/>
            <a:ext cx="8743950" cy="3190875"/>
          </a:xfrm>
        </p:spPr>
      </p:pic>
    </p:spTree>
    <p:extLst>
      <p:ext uri="{BB962C8B-B14F-4D97-AF65-F5344CB8AC3E}">
        <p14:creationId xmlns:p14="http://schemas.microsoft.com/office/powerpoint/2010/main" val="365917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87" y="1560761"/>
            <a:ext cx="8753475" cy="3133725"/>
          </a:xfrm>
        </p:spPr>
      </p:pic>
    </p:spTree>
    <p:extLst>
      <p:ext uri="{BB962C8B-B14F-4D97-AF65-F5344CB8AC3E}">
        <p14:creationId xmlns:p14="http://schemas.microsoft.com/office/powerpoint/2010/main" val="42194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60545"/>
              </p:ext>
            </p:extLst>
          </p:nvPr>
        </p:nvGraphicFramePr>
        <p:xfrm>
          <a:off x="163289" y="0"/>
          <a:ext cx="4434843" cy="704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16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3537427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01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24</a:t>
                      </a:r>
                      <a:endParaRPr lang="en-US" altLang="zh-TW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a=[60,50,44,82,55,24,99,33]</a:t>
                      </a:r>
                    </a:p>
                    <a:p>
                      <a:r>
                        <a:rPr lang="en-US" altLang="zh-TW" sz="1800" dirty="0" err="1" smtClean="0"/>
                        <a:t>tmp</a:t>
                      </a:r>
                      <a:r>
                        <a:rPr lang="en-US" altLang="zh-TW" sz="1800" dirty="0" smtClean="0"/>
                        <a:t>=[0,0,0,0,0,0,0,0]</a:t>
                      </a:r>
                    </a:p>
                    <a:p>
                      <a:r>
                        <a:rPr lang="en-US" altLang="zh-TW" sz="1800" dirty="0" err="1" smtClean="0"/>
                        <a:t>def</a:t>
                      </a:r>
                      <a:r>
                        <a:rPr lang="en-US" altLang="zh-TW" sz="1800" dirty="0" smtClean="0"/>
                        <a:t> merge(L, M, R):</a:t>
                      </a:r>
                    </a:p>
                    <a:p>
                      <a:r>
                        <a:rPr lang="en-US" altLang="zh-TW" sz="1800" dirty="0" smtClean="0"/>
                        <a:t>    left=L</a:t>
                      </a:r>
                    </a:p>
                    <a:p>
                      <a:r>
                        <a:rPr lang="en-US" altLang="zh-TW" sz="1800" dirty="0" smtClean="0"/>
                        <a:t>    right=M+1</a:t>
                      </a:r>
                    </a:p>
                    <a:p>
                      <a:r>
                        <a:rPr lang="en-US" altLang="zh-TW" sz="1800" dirty="0" smtClean="0"/>
                        <a:t>   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=L</a:t>
                      </a:r>
                    </a:p>
                    <a:p>
                      <a:r>
                        <a:rPr lang="en-US" altLang="zh-TW" sz="1800" dirty="0" smtClean="0"/>
                        <a:t>    while (left &lt;= M) and (right &lt;= R):</a:t>
                      </a:r>
                    </a:p>
                    <a:p>
                      <a:r>
                        <a:rPr lang="en-US" altLang="zh-TW" sz="1800" dirty="0" smtClean="0"/>
                        <a:t>        if a[left]&lt;a[right]:</a:t>
                      </a:r>
                    </a:p>
                    <a:p>
                      <a:r>
                        <a:rPr lang="en-US" altLang="zh-TW" sz="1800" dirty="0" smtClean="0"/>
                        <a:t>            </a:t>
                      </a:r>
                      <a:r>
                        <a:rPr lang="en-US" altLang="zh-TW" sz="1800" dirty="0" err="1" smtClean="0"/>
                        <a:t>tmp</a:t>
                      </a:r>
                      <a:r>
                        <a:rPr lang="en-US" altLang="zh-TW" sz="1800" dirty="0" smtClean="0"/>
                        <a:t>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]=a[left]</a:t>
                      </a:r>
                    </a:p>
                    <a:p>
                      <a:r>
                        <a:rPr lang="en-US" altLang="zh-TW" sz="1800" dirty="0" smtClean="0"/>
                        <a:t>            left = left + 1</a:t>
                      </a:r>
                    </a:p>
                    <a:p>
                      <a:r>
                        <a:rPr lang="en-US" altLang="zh-TW" sz="1800" dirty="0" smtClean="0"/>
                        <a:t>        else:</a:t>
                      </a:r>
                    </a:p>
                    <a:p>
                      <a:r>
                        <a:rPr lang="en-US" altLang="zh-TW" sz="1800" dirty="0" smtClean="0"/>
                        <a:t>            </a:t>
                      </a:r>
                      <a:r>
                        <a:rPr lang="en-US" altLang="zh-TW" sz="1800" dirty="0" err="1" smtClean="0"/>
                        <a:t>tmp</a:t>
                      </a:r>
                      <a:r>
                        <a:rPr lang="en-US" altLang="zh-TW" sz="1800" dirty="0" smtClean="0"/>
                        <a:t>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]=a[right]</a:t>
                      </a:r>
                    </a:p>
                    <a:p>
                      <a:r>
                        <a:rPr lang="en-US" altLang="zh-TW" sz="1800" dirty="0" smtClean="0"/>
                        <a:t>            right = right + 1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=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+ 1</a:t>
                      </a:r>
                    </a:p>
                    <a:p>
                      <a:r>
                        <a:rPr lang="en-US" altLang="zh-TW" sz="1800" dirty="0" smtClean="0"/>
                        <a:t>    while left&lt;=M: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tmp</a:t>
                      </a:r>
                      <a:r>
                        <a:rPr lang="en-US" altLang="zh-TW" sz="1800" dirty="0" smtClean="0"/>
                        <a:t>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]=a[left];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=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+ 1</a:t>
                      </a:r>
                    </a:p>
                    <a:p>
                      <a:r>
                        <a:rPr lang="en-US" altLang="zh-TW" sz="1800" dirty="0" smtClean="0"/>
                        <a:t>        left = left + 1</a:t>
                      </a:r>
                    </a:p>
                    <a:p>
                      <a:r>
                        <a:rPr lang="en-US" altLang="zh-TW" sz="1800" dirty="0" smtClean="0"/>
                        <a:t>    while right&lt;=R: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tmp</a:t>
                      </a:r>
                      <a:r>
                        <a:rPr lang="en-US" altLang="zh-TW" sz="1800" dirty="0" smtClean="0"/>
                        <a:t>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]=a[right]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=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+ 1</a:t>
                      </a:r>
                    </a:p>
                    <a:p>
                      <a:r>
                        <a:rPr lang="en-US" altLang="zh-TW" sz="1800" dirty="0" smtClean="0"/>
                        <a:t>        right = right + 1</a:t>
                      </a:r>
                    </a:p>
                    <a:p>
                      <a:r>
                        <a:rPr lang="en-US" altLang="zh-TW" sz="1800" dirty="0" smtClean="0"/>
                        <a:t>    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range(L, R+1):</a:t>
                      </a:r>
                    </a:p>
                    <a:p>
                      <a:r>
                        <a:rPr lang="en-US" altLang="zh-TW" sz="1800" dirty="0" smtClean="0"/>
                        <a:t>        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]=</a:t>
                      </a:r>
                      <a:r>
                        <a:rPr lang="en-US" altLang="zh-TW" sz="1800" dirty="0" err="1" smtClean="0"/>
                        <a:t>tmp</a:t>
                      </a:r>
                      <a:r>
                        <a:rPr lang="en-US" altLang="zh-TW" sz="1800" dirty="0" smtClean="0"/>
                        <a:t>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723638" y="0"/>
            <a:ext cx="6982094" cy="67403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初始化為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82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tmp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初始化為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行：定義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merge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函式，輸入的參數有左邊界索引值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、中間索引值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與右邊界索引值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left(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目前左半部執行到第幾個元素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初始化為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，因為左半部的目前合併元素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left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從左邊界索引值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開始。</a:t>
            </a: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right(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目前右半部執行到第幾個元素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初始化為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M+1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，因為右半部的目前合併元素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right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從右邊界索引值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M+1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開始。</a:t>
            </a: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合併後的暫存陣列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tmp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初始化為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，因為暫存陣列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tmp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的索引值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從左邊界索引值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開始。</a:t>
            </a: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行到第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行：當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left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且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right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，表示左右兩半部都還有元素可以合併，繼續執行合併動作。合併動作為當陣列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left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中的元素小於陣列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right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中的元素，將左半部元素放入陣列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tmp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個元素位置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left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都遞增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；否則將右半部元素放入陣列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tmp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個元素位置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right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都遞增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遞增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行到第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行：若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left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，表示左半部還有元素需要放入陣列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tmp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，而右半部已經全部放入，將左半部剩餘元素依序放入陣列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tmp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行到第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行：若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right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，表示右半部還有元素需要放入陣列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tmp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，而左半部已經全部放入，將右半部剩餘元素依序放入陣列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tmp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行到第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行：將陣列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tmp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個元素到第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個元素複製給陣列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個元素到第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元素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			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69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202917"/>
              </p:ext>
            </p:extLst>
          </p:nvPr>
        </p:nvGraphicFramePr>
        <p:xfrm>
          <a:off x="411477" y="1274089"/>
          <a:ext cx="4286029" cy="5126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088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3521941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25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30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31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32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33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34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35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36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37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38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39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40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1800" dirty="0" smtClean="0"/>
                    </a:p>
                    <a:p>
                      <a:r>
                        <a:rPr lang="en-US" altLang="zh-TW" sz="1800" dirty="0" err="1" smtClean="0"/>
                        <a:t>def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dirty="0" err="1" smtClean="0"/>
                        <a:t>mergesort</a:t>
                      </a:r>
                      <a:r>
                        <a:rPr lang="en-US" altLang="zh-TW" sz="1800" dirty="0" smtClean="0"/>
                        <a:t>(L,R):</a:t>
                      </a:r>
                    </a:p>
                    <a:p>
                      <a:r>
                        <a:rPr lang="en-US" altLang="zh-TW" sz="1800" dirty="0" smtClean="0"/>
                        <a:t>    if L &lt; R:</a:t>
                      </a:r>
                    </a:p>
                    <a:p>
                      <a:r>
                        <a:rPr lang="en-US" altLang="zh-TW" sz="1800" dirty="0" smtClean="0"/>
                        <a:t>        M=(L+R)//2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mergesort</a:t>
                      </a:r>
                      <a:r>
                        <a:rPr lang="en-US" altLang="zh-TW" sz="1800" dirty="0" smtClean="0"/>
                        <a:t>(L,M)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mergesort</a:t>
                      </a:r>
                      <a:r>
                        <a:rPr lang="en-US" altLang="zh-TW" sz="1800" dirty="0" smtClean="0"/>
                        <a:t>(M+1,R)</a:t>
                      </a:r>
                    </a:p>
                    <a:p>
                      <a:r>
                        <a:rPr lang="en-US" altLang="zh-TW" sz="1800" dirty="0" smtClean="0"/>
                        <a:t>        merge(L,M,R)</a:t>
                      </a:r>
                    </a:p>
                    <a:p>
                      <a:r>
                        <a:rPr lang="en-US" altLang="zh-TW" sz="1800" dirty="0" smtClean="0"/>
                        <a:t>        print("L=", L, "M=", M," R=",R) </a:t>
                      </a:r>
                    </a:p>
                    <a:p>
                      <a:r>
                        <a:rPr lang="en-US" altLang="zh-TW" sz="1800" dirty="0" smtClean="0"/>
                        <a:t>        for item in a:</a:t>
                      </a:r>
                    </a:p>
                    <a:p>
                      <a:r>
                        <a:rPr lang="en-US" altLang="zh-TW" sz="1800" dirty="0" smtClean="0"/>
                        <a:t>            print(item,' ', end='')</a:t>
                      </a:r>
                    </a:p>
                    <a:p>
                      <a:r>
                        <a:rPr lang="en-US" altLang="zh-TW" sz="1800" dirty="0" smtClean="0"/>
                        <a:t>        print()</a:t>
                      </a:r>
                    </a:p>
                    <a:p>
                      <a:endParaRPr lang="en-US" altLang="zh-TW" sz="1800" dirty="0" smtClean="0"/>
                    </a:p>
                    <a:p>
                      <a:r>
                        <a:rPr lang="en-US" altLang="zh-TW" sz="1800" dirty="0" smtClean="0"/>
                        <a:t>print("</a:t>
                      </a:r>
                      <a:r>
                        <a:rPr lang="zh-TW" altLang="en-US" sz="1800" dirty="0" smtClean="0"/>
                        <a:t>排序前</a:t>
                      </a:r>
                      <a:r>
                        <a:rPr lang="en-US" altLang="zh-TW" sz="1800" dirty="0" smtClean="0"/>
                        <a:t>")</a:t>
                      </a:r>
                    </a:p>
                    <a:p>
                      <a:r>
                        <a:rPr lang="en-US" altLang="zh-TW" sz="1800" dirty="0" smtClean="0"/>
                        <a:t>for item in a:</a:t>
                      </a:r>
                    </a:p>
                    <a:p>
                      <a:r>
                        <a:rPr lang="en-US" altLang="zh-TW" sz="1800" dirty="0" smtClean="0"/>
                        <a:t>    print(item,' ', end='')</a:t>
                      </a:r>
                    </a:p>
                    <a:p>
                      <a:r>
                        <a:rPr lang="en-US" altLang="zh-TW" sz="1800" dirty="0" smtClean="0"/>
                        <a:t>print()</a:t>
                      </a:r>
                    </a:p>
                    <a:p>
                      <a:r>
                        <a:rPr lang="en-US" altLang="zh-TW" sz="1800" dirty="0" err="1" smtClean="0"/>
                        <a:t>mergesort</a:t>
                      </a:r>
                      <a:r>
                        <a:rPr lang="en-US" altLang="zh-TW" sz="1800" dirty="0" smtClean="0"/>
                        <a:t>(0,7);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894728" y="1334386"/>
            <a:ext cx="6476485" cy="499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行到第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行：定義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mergesort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函式，輸入參數有左半部索引值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與右半部索引值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	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行到第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行：若左半部索引值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小於右半部索引值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，則令索引值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除以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。呼叫函式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mergesort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(L,M)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切割成左半部排序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，呼叫函式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mergesort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(M+1,R)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切割成右半部排序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，最後經由呼叫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merge(L, M, R)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將左右兩邊已排序陣列元素，合併成一個更大的已排序陣列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。顯示變數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的數值，列印陣列所有元素，用於顯示執行合併排序的過程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行：顯示「排序前」。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的所有元素。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行：顯示換行。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行：呼叫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mergesort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函式，排序陣列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所有元素。	</a:t>
            </a:r>
          </a:p>
        </p:txBody>
      </p:sp>
    </p:spTree>
    <p:extLst>
      <p:ext uri="{BB962C8B-B14F-4D97-AF65-F5344CB8AC3E}">
        <p14:creationId xmlns:p14="http://schemas.microsoft.com/office/powerpoint/2010/main" val="14412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72" y="1423057"/>
            <a:ext cx="6400800" cy="4924425"/>
          </a:xfrm>
        </p:spPr>
      </p:pic>
    </p:spTree>
    <p:extLst>
      <p:ext uri="{BB962C8B-B14F-4D97-AF65-F5344CB8AC3E}">
        <p14:creationId xmlns:p14="http://schemas.microsoft.com/office/powerpoint/2010/main" val="267551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8-4</a:t>
            </a:r>
            <a:r>
              <a:rPr lang="zh-TW" altLang="en-US" b="1" dirty="0"/>
              <a:t>　</a:t>
            </a:r>
            <a:r>
              <a:rPr lang="zh-TW" altLang="en-US" dirty="0"/>
              <a:t>合併排序（</a:t>
            </a:r>
            <a:r>
              <a:rPr lang="en-US" altLang="zh-TW" b="1" dirty="0" err="1"/>
              <a:t>MergeSort</a:t>
            </a:r>
            <a:r>
              <a:rPr lang="zh-TW" altLang="en-US" b="1" dirty="0"/>
              <a:t>）</a:t>
            </a:r>
            <a:r>
              <a:rPr lang="en-US" altLang="zh-TW" sz="2700" b="1" dirty="0"/>
              <a:t>(</a:t>
            </a:r>
            <a:r>
              <a:rPr lang="en-US" altLang="zh-TW" sz="2700" dirty="0"/>
              <a:t>8-4-</a:t>
            </a:r>
            <a:r>
              <a:rPr lang="zh-TW" altLang="en-US" sz="2700" dirty="0"/>
              <a:t>合併排序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21" y="1656556"/>
            <a:ext cx="8963025" cy="3438525"/>
          </a:xfrm>
        </p:spPr>
      </p:pic>
    </p:spTree>
    <p:extLst>
      <p:ext uri="{BB962C8B-B14F-4D97-AF65-F5344CB8AC3E}">
        <p14:creationId xmlns:p14="http://schemas.microsoft.com/office/powerpoint/2010/main" val="178322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367862"/>
            <a:ext cx="10685417" cy="4929194"/>
          </a:xfrm>
        </p:spPr>
        <p:txBody>
          <a:bodyPr/>
          <a:lstStyle/>
          <a:p>
            <a:r>
              <a:rPr lang="zh-TW" altLang="en-US" dirty="0"/>
              <a:t>快速</a:t>
            </a:r>
            <a:r>
              <a:rPr lang="zh-TW" altLang="en-US" dirty="0" smtClean="0"/>
              <a:t>排序</a:t>
            </a:r>
            <a:r>
              <a:rPr lang="zh-TW" altLang="en-US" dirty="0"/>
              <a:t>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）演算法</a:t>
            </a:r>
            <a:r>
              <a:rPr lang="zh-TW" altLang="en-US" dirty="0"/>
              <a:t>屬於分而治</a:t>
            </a:r>
            <a:r>
              <a:rPr lang="zh-TW" altLang="en-US" dirty="0" smtClean="0"/>
              <a:t>之</a:t>
            </a:r>
            <a:r>
              <a:rPr lang="zh-TW" altLang="en-US" dirty="0"/>
              <a:t>（</a:t>
            </a:r>
            <a:r>
              <a:rPr lang="en-US" altLang="zh-TW" dirty="0" smtClean="0"/>
              <a:t>Divide </a:t>
            </a:r>
            <a:r>
              <a:rPr lang="en-US" altLang="zh-TW" dirty="0"/>
              <a:t>And </a:t>
            </a:r>
            <a:r>
              <a:rPr lang="en-US" altLang="zh-TW" dirty="0" smtClean="0"/>
              <a:t>Conquer</a:t>
            </a:r>
            <a:r>
              <a:rPr lang="zh-TW" altLang="en-US" dirty="0" smtClean="0"/>
              <a:t>）演算法</a:t>
            </a:r>
            <a:r>
              <a:rPr lang="zh-TW" altLang="en-US" dirty="0"/>
              <a:t>，以下示範將一個有八個元素的陣列，使用快速排序演算法將這八個元素由小到大排序。 </a:t>
            </a:r>
          </a:p>
        </p:txBody>
      </p:sp>
    </p:spTree>
    <p:extLst>
      <p:ext uri="{BB962C8B-B14F-4D97-AF65-F5344CB8AC3E}">
        <p14:creationId xmlns:p14="http://schemas.microsoft.com/office/powerpoint/2010/main" val="6340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25" y="1582839"/>
            <a:ext cx="7016251" cy="44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6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Ch8</a:t>
            </a:r>
            <a:r>
              <a:rPr lang="zh-TW" altLang="en-US" dirty="0" smtClean="0"/>
              <a:t>　排序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排序演算法的相關名詞 </a:t>
            </a:r>
          </a:p>
          <a:p>
            <a:pPr lvl="1"/>
            <a:r>
              <a:rPr lang="zh-TW" altLang="en-US" dirty="0"/>
              <a:t>穩定排序</a:t>
            </a:r>
          </a:p>
          <a:p>
            <a:pPr lvl="2"/>
            <a:r>
              <a:rPr lang="zh-TW" altLang="en-US" dirty="0" smtClean="0"/>
              <a:t>排序</a:t>
            </a:r>
            <a:r>
              <a:rPr lang="zh-TW" altLang="en-US" dirty="0"/>
              <a:t>相同數值時，仍然維持原來的順序，不會讓相同數值的兩數交換，例如：數列「</a:t>
            </a:r>
            <a:r>
              <a:rPr lang="en-US" altLang="zh-TW" dirty="0"/>
              <a:t>3, 6 , 7, </a:t>
            </a:r>
            <a:r>
              <a:rPr lang="en-US" altLang="zh-TW" dirty="0" smtClean="0"/>
              <a:t>6’, </a:t>
            </a:r>
            <a:r>
              <a:rPr lang="en-US" altLang="zh-TW" dirty="0"/>
              <a:t>5, 4</a:t>
            </a:r>
            <a:r>
              <a:rPr lang="zh-TW" altLang="en-US" dirty="0"/>
              <a:t>」進行排序，</a:t>
            </a:r>
            <a:r>
              <a:rPr lang="en-US" altLang="zh-TW" dirty="0"/>
              <a:t>6</a:t>
            </a:r>
            <a:r>
              <a:rPr lang="zh-TW" altLang="en-US" dirty="0"/>
              <a:t>與</a:t>
            </a:r>
            <a:r>
              <a:rPr lang="en-US" altLang="zh-TW" dirty="0" smtClean="0"/>
              <a:t>6’</a:t>
            </a:r>
            <a:r>
              <a:rPr lang="zh-TW" altLang="en-US" dirty="0" smtClean="0"/>
              <a:t>都</a:t>
            </a:r>
            <a:r>
              <a:rPr lang="zh-TW" altLang="en-US" dirty="0"/>
              <a:t>表示</a:t>
            </a:r>
            <a:r>
              <a:rPr lang="en-US" altLang="zh-TW" dirty="0"/>
              <a:t>6</a:t>
            </a:r>
            <a:r>
              <a:rPr lang="zh-TW" altLang="en-US" dirty="0"/>
              <a:t>，如果排序後獲得「</a:t>
            </a:r>
            <a:r>
              <a:rPr lang="en-US" altLang="zh-TW" dirty="0"/>
              <a:t>3, 4, 5, 6, </a:t>
            </a:r>
            <a:r>
              <a:rPr lang="en-US" altLang="zh-TW" dirty="0" smtClean="0"/>
              <a:t>6’, </a:t>
            </a:r>
            <a:r>
              <a:rPr lang="en-US" altLang="zh-TW" dirty="0"/>
              <a:t>7</a:t>
            </a:r>
            <a:r>
              <a:rPr lang="zh-TW" altLang="en-US" dirty="0"/>
              <a:t>」，</a:t>
            </a:r>
            <a:r>
              <a:rPr lang="en-US" altLang="zh-TW" dirty="0"/>
              <a:t>6</a:t>
            </a:r>
            <a:r>
              <a:rPr lang="zh-TW" altLang="en-US" dirty="0"/>
              <a:t>仍然在</a:t>
            </a:r>
            <a:r>
              <a:rPr lang="en-US" altLang="zh-TW" dirty="0" smtClean="0"/>
              <a:t>6’</a:t>
            </a:r>
            <a:r>
              <a:rPr lang="zh-TW" altLang="en-US" dirty="0" smtClean="0"/>
              <a:t>前面</a:t>
            </a:r>
            <a:r>
              <a:rPr lang="zh-TW" altLang="en-US" dirty="0"/>
              <a:t>，則此排序演算法為穩定</a:t>
            </a:r>
            <a:r>
              <a:rPr lang="zh-TW" altLang="en-US" dirty="0" smtClean="0"/>
              <a:t>的（</a:t>
            </a:r>
            <a:r>
              <a:rPr lang="en-US" altLang="zh-TW" dirty="0" smtClean="0"/>
              <a:t>Stable</a:t>
            </a:r>
            <a:r>
              <a:rPr lang="zh-TW" altLang="en-US" dirty="0" smtClean="0"/>
              <a:t>）排序</a:t>
            </a:r>
            <a:r>
              <a:rPr lang="zh-TW" altLang="en-US" dirty="0"/>
              <a:t>演算法。 </a:t>
            </a:r>
          </a:p>
        </p:txBody>
      </p:sp>
    </p:spTree>
    <p:extLst>
      <p:ext uri="{BB962C8B-B14F-4D97-AF65-F5344CB8AC3E}">
        <p14:creationId xmlns:p14="http://schemas.microsoft.com/office/powerpoint/2010/main" val="234531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3" y="1389900"/>
            <a:ext cx="8934450" cy="279082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63" y="4049807"/>
            <a:ext cx="8915400" cy="2324100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8215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47" y="1442441"/>
            <a:ext cx="7989570" cy="4929188"/>
          </a:xfr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3802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04" y="1260299"/>
            <a:ext cx="7384233" cy="388315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04" y="5403125"/>
            <a:ext cx="7256101" cy="1219776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9979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74" y="1381487"/>
            <a:ext cx="6922366" cy="4929188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8217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22" y="1441878"/>
            <a:ext cx="6834087" cy="200663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22" y="3448517"/>
            <a:ext cx="6916326" cy="3240229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07502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72" y="1420676"/>
            <a:ext cx="6894312" cy="4929188"/>
          </a:xfr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56540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770670"/>
              </p:ext>
            </p:extLst>
          </p:nvPr>
        </p:nvGraphicFramePr>
        <p:xfrm>
          <a:off x="394578" y="162296"/>
          <a:ext cx="4302927" cy="6223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79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3507848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01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a=[60,50,44,82,55,47,99,33]</a:t>
                      </a:r>
                    </a:p>
                    <a:p>
                      <a:r>
                        <a:rPr lang="en-US" altLang="zh-TW" sz="1800" dirty="0" err="1" smtClean="0"/>
                        <a:t>def</a:t>
                      </a:r>
                      <a:r>
                        <a:rPr lang="en-US" altLang="zh-TW" sz="1800" dirty="0" smtClean="0"/>
                        <a:t> quicksort(L, R):</a:t>
                      </a:r>
                    </a:p>
                    <a:p>
                      <a:r>
                        <a:rPr lang="en-US" altLang="zh-TW" sz="1800" dirty="0" smtClean="0"/>
                        <a:t>    if(L &lt; R) :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=L</a:t>
                      </a:r>
                    </a:p>
                    <a:p>
                      <a:r>
                        <a:rPr lang="en-US" altLang="zh-TW" sz="1800" dirty="0" smtClean="0"/>
                        <a:t>        j=R+1</a:t>
                      </a:r>
                    </a:p>
                    <a:p>
                      <a:r>
                        <a:rPr lang="en-US" altLang="zh-TW" sz="1800" dirty="0" smtClean="0"/>
                        <a:t>        while(1) :</a:t>
                      </a:r>
                    </a:p>
                    <a:p>
                      <a:r>
                        <a:rPr lang="en-US" altLang="zh-TW" sz="1800" dirty="0" smtClean="0"/>
                        <a:t>           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=i+1</a:t>
                      </a:r>
                    </a:p>
                    <a:p>
                      <a:r>
                        <a:rPr lang="en-US" altLang="zh-TW" sz="1800" dirty="0" smtClean="0"/>
                        <a:t>            while((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&lt; R) and (a[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 &lt; a[L])):</a:t>
                      </a:r>
                    </a:p>
                    <a:p>
                      <a:r>
                        <a:rPr lang="en-US" altLang="zh-TW" sz="1800" dirty="0" smtClean="0"/>
                        <a:t>               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=i+1</a:t>
                      </a:r>
                    </a:p>
                    <a:p>
                      <a:r>
                        <a:rPr lang="en-US" altLang="zh-TW" sz="1800" dirty="0" smtClean="0"/>
                        <a:t>            j=j-1</a:t>
                      </a:r>
                    </a:p>
                    <a:p>
                      <a:r>
                        <a:rPr lang="en-US" altLang="zh-TW" sz="1800" dirty="0" smtClean="0"/>
                        <a:t>            while((j&gt;L) and (a[j]&gt;a[L])):</a:t>
                      </a:r>
                    </a:p>
                    <a:p>
                      <a:r>
                        <a:rPr lang="en-US" altLang="zh-TW" sz="1800" dirty="0" smtClean="0"/>
                        <a:t>                j=j-1</a:t>
                      </a:r>
                    </a:p>
                    <a:p>
                      <a:r>
                        <a:rPr lang="en-US" altLang="zh-TW" sz="1800" dirty="0" smtClean="0"/>
                        <a:t>            if(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&gt;= j): break</a:t>
                      </a:r>
                    </a:p>
                    <a:p>
                      <a:r>
                        <a:rPr lang="en-US" altLang="zh-TW" sz="1800" dirty="0" smtClean="0"/>
                        <a:t>            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],a[j] = a[j],a[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</a:t>
                      </a:r>
                    </a:p>
                    <a:p>
                      <a:r>
                        <a:rPr lang="en-US" altLang="zh-TW" sz="1800" dirty="0" smtClean="0"/>
                        <a:t>        a[L],a[j] = a[j],a[L]</a:t>
                      </a:r>
                    </a:p>
                    <a:p>
                      <a:r>
                        <a:rPr lang="en-US" altLang="zh-TW" sz="1800" dirty="0" smtClean="0"/>
                        <a:t>        print("L=", L, " j=", j, " R=", R)</a:t>
                      </a:r>
                    </a:p>
                    <a:p>
                      <a:r>
                        <a:rPr lang="en-US" altLang="zh-TW" sz="1800" dirty="0" smtClean="0"/>
                        <a:t>        for item in a:</a:t>
                      </a:r>
                    </a:p>
                    <a:p>
                      <a:r>
                        <a:rPr lang="en-US" altLang="zh-TW" sz="1800" dirty="0" smtClean="0"/>
                        <a:t>            print(item, ' ', end='')</a:t>
                      </a:r>
                    </a:p>
                    <a:p>
                      <a:r>
                        <a:rPr lang="en-US" altLang="zh-TW" sz="1800" dirty="0" smtClean="0"/>
                        <a:t>        print()</a:t>
                      </a:r>
                    </a:p>
                    <a:p>
                      <a:r>
                        <a:rPr lang="en-US" altLang="zh-TW" sz="1800" dirty="0" smtClean="0"/>
                        <a:t>        quicksort(L,j-1)</a:t>
                      </a:r>
                    </a:p>
                    <a:p>
                      <a:r>
                        <a:rPr lang="en-US" altLang="zh-TW" sz="1800" dirty="0" smtClean="0"/>
                        <a:t>        quicksort(j+1,R)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910103" y="575702"/>
            <a:ext cx="6982094" cy="56553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初始化為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82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行到第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行：函式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quicksort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是快速排序演算法，整數變數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，表示要排序陣列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a[L]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a[R]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的所有元素。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行到第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行：當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，表示還有兩個以上的元素需要排序，則變數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初始化為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初始化為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R+1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不斷遞增直到找出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大於等於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a[L]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的元素，或者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大於等於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就停止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不斷遞減直到找出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a[j]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a[L]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的元素，或者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就停止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。當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大於等於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，就中斷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while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迴圈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，表示已經找到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a[L]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的放置位置。最後將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a[j]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兩元素交換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行：把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a[L]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a[j]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兩元素交換，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a[L]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放在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a[j]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的位置，元素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a[L]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確定完成排序，也就是比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a[L]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小的放在左半部，比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a[L]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大的放在右半部。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行：顯示快速排序演算法的遞迴呼叫過程，與排序過程中陣列所有元素。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行：遞迴呼叫排序左半部，排序陣列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a[L]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a[j-1]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的元素，與遞迴呼叫排序右半部，排序陣列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a[j+1]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a[R]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的元素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821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1189"/>
              </p:ext>
            </p:extLst>
          </p:nvPr>
        </p:nvGraphicFramePr>
        <p:xfrm>
          <a:off x="402131" y="2049583"/>
          <a:ext cx="3977643" cy="210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598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3295045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22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1800" dirty="0" smtClean="0"/>
                    </a:p>
                    <a:p>
                      <a:r>
                        <a:rPr lang="en-US" altLang="zh-TW" sz="1800" dirty="0" smtClean="0"/>
                        <a:t>print("</a:t>
                      </a:r>
                      <a:r>
                        <a:rPr lang="zh-TW" altLang="en-US" sz="1800" dirty="0" smtClean="0"/>
                        <a:t>排序前</a:t>
                      </a:r>
                      <a:r>
                        <a:rPr lang="en-US" altLang="zh-TW" sz="1800" dirty="0" smtClean="0"/>
                        <a:t>")</a:t>
                      </a:r>
                    </a:p>
                    <a:p>
                      <a:r>
                        <a:rPr lang="en-US" altLang="zh-TW" sz="1800" dirty="0" smtClean="0"/>
                        <a:t>for item in a:</a:t>
                      </a:r>
                    </a:p>
                    <a:p>
                      <a:r>
                        <a:rPr lang="en-US" altLang="zh-TW" sz="1800" dirty="0" smtClean="0"/>
                        <a:t>    print(item,' ', end='')</a:t>
                      </a:r>
                    </a:p>
                    <a:p>
                      <a:r>
                        <a:rPr lang="en-US" altLang="zh-TW" sz="1800" dirty="0" smtClean="0"/>
                        <a:t>print()</a:t>
                      </a:r>
                    </a:p>
                    <a:p>
                      <a:r>
                        <a:rPr lang="en-US" altLang="zh-TW" sz="1800" dirty="0" smtClean="0"/>
                        <a:t>quicksort(0,7)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725943" y="2289463"/>
            <a:ext cx="6982094" cy="218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行：顯示「排序前」。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行：顯示陣列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的所有元素。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行：呼叫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quicksort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函式，排序陣列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的所有元素。	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				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02701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64" y="1385229"/>
            <a:ext cx="7896225" cy="4791075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087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83" y="1521029"/>
            <a:ext cx="8010525" cy="3552825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8-5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快速排序（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8-5-</a:t>
            </a:r>
            <a:r>
              <a:rPr lang="zh-TW" altLang="en-US" sz="2700" dirty="0" smtClean="0"/>
              <a:t>快速排序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6744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Ch8</a:t>
            </a:r>
            <a:r>
              <a:rPr lang="zh-TW" altLang="en-US" dirty="0" smtClean="0"/>
              <a:t>　排序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in-place</a:t>
            </a:r>
            <a:endParaRPr lang="en-US" altLang="zh-TW" dirty="0"/>
          </a:p>
          <a:p>
            <a:pPr lvl="1"/>
            <a:r>
              <a:rPr lang="zh-TW" altLang="en-US" dirty="0"/>
              <a:t>演算法執行過程中，不需要太多額外的記憶體空間，但可以使用少數的額外記憶體空間，跟輸入的資料量相比，這些額外空間可以忽略，稱作</a:t>
            </a:r>
            <a:r>
              <a:rPr lang="en-US" altLang="zh-TW" dirty="0"/>
              <a:t>in-place</a:t>
            </a:r>
            <a:r>
              <a:rPr lang="zh-TW" altLang="en-US" dirty="0"/>
              <a:t>。 </a:t>
            </a:r>
            <a:endParaRPr lang="en-US" altLang="zh-TW" dirty="0" smtClean="0"/>
          </a:p>
          <a:p>
            <a:r>
              <a:rPr lang="zh-TW" altLang="en-US" dirty="0"/>
              <a:t>比較與交換</a:t>
            </a:r>
          </a:p>
          <a:p>
            <a:pPr lvl="1"/>
            <a:r>
              <a:rPr lang="zh-TW" altLang="en-US" dirty="0"/>
              <a:t>排序演算法的比較與交換次數，影響排序演算法的效率，比較是比較兩數的大小關係，交換是交換兩個數字所在位置，比較與交換次數取多者就是排序演算法的效率。</a:t>
            </a:r>
          </a:p>
        </p:txBody>
      </p:sp>
    </p:spTree>
    <p:extLst>
      <p:ext uri="{BB962C8B-B14F-4D97-AF65-F5344CB8AC3E}">
        <p14:creationId xmlns:p14="http://schemas.microsoft.com/office/powerpoint/2010/main" val="324254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</a:t>
            </a:r>
            <a:r>
              <a:rPr lang="zh-TW" altLang="en-US" dirty="0"/>
              <a:t>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8-6-a-</a:t>
            </a:r>
            <a:r>
              <a:rPr lang="zh-TW" altLang="en-US" sz="2700" dirty="0"/>
              <a:t>建立</a:t>
            </a:r>
            <a:r>
              <a:rPr lang="en-US" altLang="zh-TW" sz="2700" dirty="0" smtClean="0"/>
              <a:t>Heap.py</a:t>
            </a:r>
            <a:r>
              <a:rPr lang="en-US" altLang="zh-TW" sz="2700" b="1" dirty="0"/>
              <a:t>)</a:t>
            </a:r>
            <a:r>
              <a:rPr lang="en-US" altLang="zh-TW" sz="2700" b="1" dirty="0" smtClean="0"/>
              <a:t>  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堆積（</a:t>
            </a:r>
            <a:r>
              <a:rPr lang="en-US" altLang="zh-TW" dirty="0" smtClean="0"/>
              <a:t>Heap</a:t>
            </a:r>
            <a:r>
              <a:rPr lang="zh-TW" altLang="en-US" dirty="0" smtClean="0"/>
              <a:t>）是</a:t>
            </a:r>
            <a:r>
              <a:rPr lang="zh-TW" altLang="en-US" dirty="0"/>
              <a:t>完整的二元樹，儲存在一維陣列內，分成</a:t>
            </a:r>
            <a:r>
              <a:rPr lang="en-US" altLang="zh-TW" dirty="0" err="1"/>
              <a:t>MaxHeap</a:t>
            </a:r>
            <a:r>
              <a:rPr lang="zh-TW" altLang="en-US" dirty="0"/>
              <a:t>與</a:t>
            </a:r>
            <a:r>
              <a:rPr lang="en-US" altLang="zh-TW" dirty="0" err="1"/>
              <a:t>MinHeap</a:t>
            </a:r>
            <a:r>
              <a:rPr lang="zh-TW" altLang="en-US" dirty="0"/>
              <a:t>。上一層節點的數值大於等於下一層的所有節點，堆積內所有節點都符合此規則，稱作</a:t>
            </a:r>
            <a:r>
              <a:rPr lang="en-US" altLang="zh-TW" dirty="0" err="1"/>
              <a:t>MaxHeap</a:t>
            </a:r>
            <a:r>
              <a:rPr lang="zh-TW" altLang="en-US" dirty="0"/>
              <a:t>；上一層節點的數值小於等於下一層的所有節點，堆積內所有節點都符合此規則，稱作</a:t>
            </a:r>
            <a:r>
              <a:rPr lang="en-US" altLang="zh-TW" dirty="0" err="1"/>
              <a:t>MinHeap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以下圖為例因為根節點</a:t>
            </a:r>
            <a:r>
              <a:rPr lang="en-US" altLang="zh-TW" dirty="0"/>
              <a:t>45</a:t>
            </a:r>
            <a:r>
              <a:rPr lang="zh-TW" altLang="en-US" dirty="0"/>
              <a:t>比所有子節點大，節點</a:t>
            </a:r>
            <a:r>
              <a:rPr lang="en-US" altLang="zh-TW" dirty="0"/>
              <a:t>35</a:t>
            </a:r>
            <a:r>
              <a:rPr lang="zh-TW" altLang="en-US" dirty="0"/>
              <a:t>比子節點</a:t>
            </a:r>
            <a:r>
              <a:rPr lang="en-US" altLang="zh-TW" dirty="0"/>
              <a:t>24</a:t>
            </a:r>
            <a:r>
              <a:rPr lang="zh-TW" altLang="en-US" dirty="0"/>
              <a:t>與</a:t>
            </a:r>
            <a:r>
              <a:rPr lang="en-US" altLang="zh-TW" dirty="0"/>
              <a:t>13</a:t>
            </a:r>
            <a:r>
              <a:rPr lang="zh-TW" altLang="en-US" dirty="0"/>
              <a:t>大，節點</a:t>
            </a:r>
            <a:r>
              <a:rPr lang="en-US" altLang="zh-TW" dirty="0"/>
              <a:t>27</a:t>
            </a:r>
            <a:r>
              <a:rPr lang="zh-TW" altLang="en-US" dirty="0"/>
              <a:t>比子節點</a:t>
            </a:r>
            <a:r>
              <a:rPr lang="en-US" altLang="zh-TW" dirty="0"/>
              <a:t>25</a:t>
            </a:r>
            <a:r>
              <a:rPr lang="zh-TW" altLang="en-US" dirty="0"/>
              <a:t>大，此二元樹滿足</a:t>
            </a:r>
            <a:r>
              <a:rPr lang="en-US" altLang="zh-TW" dirty="0" err="1"/>
              <a:t>MaxHeap</a:t>
            </a:r>
            <a:r>
              <a:rPr lang="zh-TW" altLang="en-US" dirty="0"/>
              <a:t>的定義。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72" y="4767542"/>
            <a:ext cx="35718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8-6</a:t>
            </a:r>
            <a:r>
              <a:rPr lang="zh-TW" altLang="en-US" sz="4400" b="1" dirty="0"/>
              <a:t>　</a:t>
            </a:r>
            <a:r>
              <a:rPr lang="zh-TW" altLang="en-US" sz="4400" dirty="0"/>
              <a:t>堆積排序（</a:t>
            </a:r>
            <a:r>
              <a:rPr lang="en-US" altLang="zh-TW" sz="4400" dirty="0"/>
              <a:t>Heap Sort</a:t>
            </a:r>
            <a:r>
              <a:rPr lang="zh-TW" altLang="en-US" sz="4400" dirty="0"/>
              <a:t>）</a:t>
            </a:r>
            <a:r>
              <a:rPr lang="en-US" altLang="zh-TW" sz="2400" b="1" dirty="0"/>
              <a:t>(</a:t>
            </a:r>
            <a:r>
              <a:rPr lang="en-US" altLang="zh-TW" sz="2400" dirty="0"/>
              <a:t>8-6-a-</a:t>
            </a:r>
            <a:r>
              <a:rPr lang="zh-TW" altLang="en-US" sz="2400" dirty="0"/>
              <a:t>建立</a:t>
            </a:r>
            <a:r>
              <a:rPr lang="en-US" altLang="zh-TW" sz="2400" dirty="0"/>
              <a:t>Heap.py</a:t>
            </a:r>
            <a:r>
              <a:rPr lang="en-US" altLang="zh-TW" sz="2400" b="1" dirty="0"/>
              <a:t>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 smtClean="0"/>
              <a:t>堆積</a:t>
            </a:r>
            <a:r>
              <a:rPr lang="zh-TW" altLang="en-US" dirty="0"/>
              <a:t>（</a:t>
            </a:r>
            <a:r>
              <a:rPr lang="en-US" altLang="zh-TW" dirty="0" smtClean="0"/>
              <a:t>Heap</a:t>
            </a:r>
            <a:r>
              <a:rPr lang="zh-TW" altLang="en-US" dirty="0" smtClean="0"/>
              <a:t>）資料結構</a:t>
            </a:r>
            <a:r>
              <a:rPr lang="zh-TW" altLang="en-US" dirty="0"/>
              <a:t>可以使用一維陣列儲存，規定根</a:t>
            </a:r>
            <a:r>
              <a:rPr lang="zh-TW" altLang="en-US" dirty="0" smtClean="0"/>
              <a:t>節點（</a:t>
            </a:r>
            <a:r>
              <a:rPr lang="en-US" altLang="zh-TW" dirty="0" smtClean="0"/>
              <a:t>root</a:t>
            </a:r>
            <a:r>
              <a:rPr lang="zh-TW" altLang="en-US" dirty="0" smtClean="0"/>
              <a:t>）儲存</a:t>
            </a:r>
            <a:r>
              <a:rPr lang="zh-TW" altLang="en-US" dirty="0"/>
              <a:t>在一維陣列索引值為</a:t>
            </a:r>
            <a:r>
              <a:rPr lang="en-US" altLang="zh-TW" dirty="0"/>
              <a:t>1</a:t>
            </a:r>
            <a:r>
              <a:rPr lang="zh-TW" altLang="en-US" dirty="0"/>
              <a:t>的元素內，則根節點的左子節點儲存在索引值為</a:t>
            </a:r>
            <a:r>
              <a:rPr lang="en-US" altLang="zh-TW" dirty="0"/>
              <a:t>2</a:t>
            </a:r>
            <a:r>
              <a:rPr lang="zh-TW" altLang="en-US" dirty="0"/>
              <a:t>的元素內，根節點的右子節點儲存在索引值為</a:t>
            </a:r>
            <a:r>
              <a:rPr lang="en-US" altLang="zh-TW" dirty="0"/>
              <a:t>3</a:t>
            </a:r>
            <a:r>
              <a:rPr lang="zh-TW" altLang="en-US" dirty="0"/>
              <a:t>的元素內。節點儲存在一維陣列索引值為</a:t>
            </a:r>
            <a:r>
              <a:rPr lang="en-US" altLang="zh-TW" dirty="0"/>
              <a:t>2</a:t>
            </a:r>
            <a:r>
              <a:rPr lang="zh-TW" altLang="en-US" dirty="0"/>
              <a:t>的元素內，則該節點的左子節點儲存在索引值為</a:t>
            </a:r>
            <a:r>
              <a:rPr lang="en-US" altLang="zh-TW" dirty="0"/>
              <a:t>4</a:t>
            </a:r>
            <a:r>
              <a:rPr lang="zh-TW" altLang="en-US" dirty="0"/>
              <a:t>的元素內，該節點的右子節點儲存在索引值為</a:t>
            </a:r>
            <a:r>
              <a:rPr lang="en-US" altLang="zh-TW" dirty="0"/>
              <a:t>5</a:t>
            </a:r>
            <a:r>
              <a:rPr lang="zh-TW" altLang="en-US" dirty="0"/>
              <a:t>的元素。若將上圖的</a:t>
            </a:r>
            <a:r>
              <a:rPr lang="en-US" altLang="zh-TW" dirty="0" err="1"/>
              <a:t>MaxHeap</a:t>
            </a:r>
            <a:r>
              <a:rPr lang="zh-TW" altLang="en-US" dirty="0"/>
              <a:t>儲存在一維陣列，結果如下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06" y="4987881"/>
            <a:ext cx="8551544" cy="9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8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8-6</a:t>
            </a:r>
            <a:r>
              <a:rPr lang="zh-TW" altLang="en-US" sz="4400" b="1" dirty="0"/>
              <a:t>　</a:t>
            </a:r>
            <a:r>
              <a:rPr lang="zh-TW" altLang="en-US" sz="4400" dirty="0"/>
              <a:t>堆積排序（</a:t>
            </a:r>
            <a:r>
              <a:rPr lang="en-US" altLang="zh-TW" sz="4400" dirty="0"/>
              <a:t>Heap Sort</a:t>
            </a:r>
            <a:r>
              <a:rPr lang="zh-TW" altLang="en-US" sz="4400" dirty="0"/>
              <a:t>）</a:t>
            </a:r>
            <a:r>
              <a:rPr lang="en-US" altLang="zh-TW" sz="2400" b="1" dirty="0"/>
              <a:t>(</a:t>
            </a:r>
            <a:r>
              <a:rPr lang="en-US" altLang="zh-TW" sz="2400" dirty="0"/>
              <a:t>8-6-a-</a:t>
            </a:r>
            <a:r>
              <a:rPr lang="zh-TW" altLang="en-US" sz="2400" dirty="0"/>
              <a:t>建立</a:t>
            </a:r>
            <a:r>
              <a:rPr lang="en-US" altLang="zh-TW" sz="2400" dirty="0"/>
              <a:t>Heap.py</a:t>
            </a:r>
            <a:r>
              <a:rPr lang="en-US" altLang="zh-TW" sz="2400" b="1" dirty="0"/>
              <a:t>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 smtClean="0"/>
              <a:t>可以</a:t>
            </a:r>
            <a:r>
              <a:rPr lang="zh-TW" altLang="en-US" dirty="0"/>
              <a:t>找出以下規則性：節點在一維陣列索引值為</a:t>
            </a:r>
            <a:r>
              <a:rPr lang="en-US" altLang="zh-TW" dirty="0"/>
              <a:t>k</a:t>
            </a:r>
            <a:r>
              <a:rPr lang="zh-TW" altLang="en-US" dirty="0"/>
              <a:t>的元素，則該節點的左子節點在索引值為</a:t>
            </a:r>
            <a:r>
              <a:rPr lang="en-US" altLang="zh-TW" dirty="0"/>
              <a:t>2*k</a:t>
            </a:r>
            <a:r>
              <a:rPr lang="zh-TW" altLang="en-US" dirty="0"/>
              <a:t>的元素，該節點的右子節點在索引值為</a:t>
            </a:r>
            <a:r>
              <a:rPr lang="en-US" altLang="zh-TW" dirty="0"/>
              <a:t>2*k+1</a:t>
            </a:r>
            <a:r>
              <a:rPr lang="zh-TW" altLang="en-US" dirty="0"/>
              <a:t>的元素，利用此關係可以簡化程式碼。</a:t>
            </a:r>
          </a:p>
        </p:txBody>
      </p:sp>
    </p:spTree>
    <p:extLst>
      <p:ext uri="{BB962C8B-B14F-4D97-AF65-F5344CB8AC3E}">
        <p14:creationId xmlns:p14="http://schemas.microsoft.com/office/powerpoint/2010/main" val="33229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8-6</a:t>
            </a:r>
            <a:r>
              <a:rPr lang="zh-TW" altLang="en-US" sz="4400" b="1" dirty="0"/>
              <a:t>　</a:t>
            </a:r>
            <a:r>
              <a:rPr lang="zh-TW" altLang="en-US" sz="4400" dirty="0"/>
              <a:t>堆積排序（</a:t>
            </a:r>
            <a:r>
              <a:rPr lang="en-US" altLang="zh-TW" sz="4400" dirty="0"/>
              <a:t>Heap Sort</a:t>
            </a:r>
            <a:r>
              <a:rPr lang="zh-TW" altLang="en-US" sz="4400" dirty="0"/>
              <a:t>）</a:t>
            </a:r>
            <a:r>
              <a:rPr lang="en-US" altLang="zh-TW" sz="2400" b="1" dirty="0"/>
              <a:t>(</a:t>
            </a:r>
            <a:r>
              <a:rPr lang="en-US" altLang="zh-TW" sz="2400" dirty="0"/>
              <a:t>8-6-a-</a:t>
            </a:r>
            <a:r>
              <a:rPr lang="zh-TW" altLang="en-US" sz="2400" dirty="0"/>
              <a:t>建立</a:t>
            </a:r>
            <a:r>
              <a:rPr lang="en-US" altLang="zh-TW" sz="2400" dirty="0"/>
              <a:t>Heap.py</a:t>
            </a:r>
            <a:r>
              <a:rPr lang="en-US" altLang="zh-TW" sz="2400" b="1" dirty="0"/>
              <a:t>) </a:t>
            </a:r>
            <a:endParaRPr lang="zh-TW" altLang="en-US" sz="40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21" y="1538173"/>
            <a:ext cx="8747533" cy="2412759"/>
          </a:xfrm>
        </p:spPr>
      </p:pic>
    </p:spTree>
    <p:extLst>
      <p:ext uri="{BB962C8B-B14F-4D97-AF65-F5344CB8AC3E}">
        <p14:creationId xmlns:p14="http://schemas.microsoft.com/office/powerpoint/2010/main" val="31338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0" y="1618456"/>
            <a:ext cx="8124825" cy="4429125"/>
          </a:xfr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8-6</a:t>
            </a:r>
            <a:r>
              <a:rPr lang="zh-TW" altLang="en-US" sz="4400" b="1" dirty="0"/>
              <a:t>　</a:t>
            </a:r>
            <a:r>
              <a:rPr lang="zh-TW" altLang="en-US" sz="4400" dirty="0"/>
              <a:t>堆積排序（</a:t>
            </a:r>
            <a:r>
              <a:rPr lang="en-US" altLang="zh-TW" sz="4400" dirty="0"/>
              <a:t>Heap Sort</a:t>
            </a:r>
            <a:r>
              <a:rPr lang="zh-TW" altLang="en-US" sz="4400" dirty="0"/>
              <a:t>）</a:t>
            </a:r>
            <a:r>
              <a:rPr lang="en-US" altLang="zh-TW" sz="2400" b="1" dirty="0"/>
              <a:t>(</a:t>
            </a:r>
            <a:r>
              <a:rPr lang="en-US" altLang="zh-TW" sz="2400" dirty="0"/>
              <a:t>8-6-a-</a:t>
            </a:r>
            <a:r>
              <a:rPr lang="zh-TW" altLang="en-US" sz="2400" dirty="0"/>
              <a:t>建立</a:t>
            </a:r>
            <a:r>
              <a:rPr lang="en-US" altLang="zh-TW" sz="2400" dirty="0"/>
              <a:t>Heap.py</a:t>
            </a:r>
            <a:r>
              <a:rPr lang="en-US" altLang="zh-TW" sz="2400" b="1" dirty="0"/>
              <a:t>) 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482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94" y="1645263"/>
            <a:ext cx="7934325" cy="299085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8-6</a:t>
            </a:r>
            <a:r>
              <a:rPr lang="zh-TW" altLang="en-US" sz="4400" b="1" dirty="0"/>
              <a:t>　</a:t>
            </a:r>
            <a:r>
              <a:rPr lang="zh-TW" altLang="en-US" sz="4400" dirty="0"/>
              <a:t>堆積排序（</a:t>
            </a:r>
            <a:r>
              <a:rPr lang="en-US" altLang="zh-TW" sz="4400" dirty="0"/>
              <a:t>Heap Sort</a:t>
            </a:r>
            <a:r>
              <a:rPr lang="zh-TW" altLang="en-US" sz="4400" dirty="0"/>
              <a:t>）</a:t>
            </a:r>
            <a:r>
              <a:rPr lang="en-US" altLang="zh-TW" sz="2400" b="1" dirty="0"/>
              <a:t>(</a:t>
            </a:r>
            <a:r>
              <a:rPr lang="en-US" altLang="zh-TW" sz="2400" dirty="0"/>
              <a:t>8-6-a-</a:t>
            </a:r>
            <a:r>
              <a:rPr lang="zh-TW" altLang="en-US" sz="2400" dirty="0"/>
              <a:t>建立</a:t>
            </a:r>
            <a:r>
              <a:rPr lang="en-US" altLang="zh-TW" sz="2400" dirty="0"/>
              <a:t>Heap.py</a:t>
            </a:r>
            <a:r>
              <a:rPr lang="en-US" altLang="zh-TW" sz="2400" b="1" dirty="0"/>
              <a:t>) 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591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43" y="1525247"/>
            <a:ext cx="7858125" cy="304800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8-6</a:t>
            </a:r>
            <a:r>
              <a:rPr lang="zh-TW" altLang="en-US" sz="4400" b="1" dirty="0"/>
              <a:t>　</a:t>
            </a:r>
            <a:r>
              <a:rPr lang="zh-TW" altLang="en-US" sz="4400" dirty="0"/>
              <a:t>堆積排序（</a:t>
            </a:r>
            <a:r>
              <a:rPr lang="en-US" altLang="zh-TW" sz="4400" dirty="0"/>
              <a:t>Heap Sort</a:t>
            </a:r>
            <a:r>
              <a:rPr lang="zh-TW" altLang="en-US" sz="4400" dirty="0"/>
              <a:t>）</a:t>
            </a:r>
            <a:r>
              <a:rPr lang="en-US" altLang="zh-TW" sz="2400" b="1" dirty="0"/>
              <a:t>(</a:t>
            </a:r>
            <a:r>
              <a:rPr lang="en-US" altLang="zh-TW" sz="2400" dirty="0"/>
              <a:t>8-6-a-</a:t>
            </a:r>
            <a:r>
              <a:rPr lang="zh-TW" altLang="en-US" sz="2400" dirty="0"/>
              <a:t>建立</a:t>
            </a:r>
            <a:r>
              <a:rPr lang="en-US" altLang="zh-TW" sz="2400" dirty="0"/>
              <a:t>Heap.py</a:t>
            </a:r>
            <a:r>
              <a:rPr lang="en-US" altLang="zh-TW" sz="2400" b="1" dirty="0"/>
              <a:t>) 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585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58" y="1579132"/>
            <a:ext cx="8029575" cy="361950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8-6</a:t>
            </a:r>
            <a:r>
              <a:rPr lang="zh-TW" altLang="en-US" sz="4400" b="1" dirty="0"/>
              <a:t>　</a:t>
            </a:r>
            <a:r>
              <a:rPr lang="zh-TW" altLang="en-US" sz="4400" dirty="0"/>
              <a:t>堆積排序（</a:t>
            </a:r>
            <a:r>
              <a:rPr lang="en-US" altLang="zh-TW" sz="4400" dirty="0"/>
              <a:t>Heap Sort</a:t>
            </a:r>
            <a:r>
              <a:rPr lang="zh-TW" altLang="en-US" sz="4400" dirty="0"/>
              <a:t>）</a:t>
            </a:r>
            <a:r>
              <a:rPr lang="en-US" altLang="zh-TW" sz="2400" b="1" dirty="0"/>
              <a:t>(</a:t>
            </a:r>
            <a:r>
              <a:rPr lang="en-US" altLang="zh-TW" sz="2400" dirty="0"/>
              <a:t>8-6-a-</a:t>
            </a:r>
            <a:r>
              <a:rPr lang="zh-TW" altLang="en-US" sz="2400" dirty="0"/>
              <a:t>建立</a:t>
            </a:r>
            <a:r>
              <a:rPr lang="en-US" altLang="zh-TW" sz="2400" dirty="0"/>
              <a:t>Heap.py</a:t>
            </a:r>
            <a:r>
              <a:rPr lang="en-US" altLang="zh-TW" sz="2400" b="1" dirty="0"/>
              <a:t>) 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677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93" y="1593011"/>
            <a:ext cx="8067675" cy="299085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8-6</a:t>
            </a:r>
            <a:r>
              <a:rPr lang="zh-TW" altLang="en-US" sz="4400" b="1" dirty="0"/>
              <a:t>　</a:t>
            </a:r>
            <a:r>
              <a:rPr lang="zh-TW" altLang="en-US" sz="4400" dirty="0"/>
              <a:t>堆積排序（</a:t>
            </a:r>
            <a:r>
              <a:rPr lang="en-US" altLang="zh-TW" sz="4400" dirty="0"/>
              <a:t>Heap Sort</a:t>
            </a:r>
            <a:r>
              <a:rPr lang="zh-TW" altLang="en-US" sz="4400" dirty="0"/>
              <a:t>）</a:t>
            </a:r>
            <a:r>
              <a:rPr lang="en-US" altLang="zh-TW" sz="2400" b="1" dirty="0"/>
              <a:t>(</a:t>
            </a:r>
            <a:r>
              <a:rPr lang="en-US" altLang="zh-TW" sz="2400" dirty="0"/>
              <a:t>8-6-a-</a:t>
            </a:r>
            <a:r>
              <a:rPr lang="zh-TW" altLang="en-US" sz="2400" dirty="0"/>
              <a:t>建立</a:t>
            </a:r>
            <a:r>
              <a:rPr lang="en-US" altLang="zh-TW" sz="2400" dirty="0"/>
              <a:t>Heap.py</a:t>
            </a:r>
            <a:r>
              <a:rPr lang="en-US" altLang="zh-TW" sz="2400" b="1" dirty="0"/>
              <a:t>) 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277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3" y="1492318"/>
            <a:ext cx="7981950" cy="371475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8-6</a:t>
            </a:r>
            <a:r>
              <a:rPr lang="zh-TW" altLang="en-US" sz="4400" b="1" dirty="0"/>
              <a:t>　</a:t>
            </a:r>
            <a:r>
              <a:rPr lang="zh-TW" altLang="en-US" sz="4400" dirty="0"/>
              <a:t>堆積排序（</a:t>
            </a:r>
            <a:r>
              <a:rPr lang="en-US" altLang="zh-TW" sz="4400" dirty="0"/>
              <a:t>Heap Sort</a:t>
            </a:r>
            <a:r>
              <a:rPr lang="zh-TW" altLang="en-US" sz="4400" dirty="0"/>
              <a:t>）</a:t>
            </a:r>
            <a:r>
              <a:rPr lang="en-US" altLang="zh-TW" sz="2400" b="1" dirty="0"/>
              <a:t>(</a:t>
            </a:r>
            <a:r>
              <a:rPr lang="en-US" altLang="zh-TW" sz="2400" dirty="0"/>
              <a:t>8-6-a-</a:t>
            </a:r>
            <a:r>
              <a:rPr lang="zh-TW" altLang="en-US" sz="2400" dirty="0"/>
              <a:t>建立</a:t>
            </a:r>
            <a:r>
              <a:rPr lang="en-US" altLang="zh-TW" sz="2400" dirty="0"/>
              <a:t>Heap.py</a:t>
            </a:r>
            <a:r>
              <a:rPr lang="en-US" altLang="zh-TW" sz="2400" b="1" dirty="0"/>
              <a:t>) 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9838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計算函式</a:t>
            </a:r>
            <a:r>
              <a:rPr lang="en-US" altLang="zh-TW" sz="3200" b="1" dirty="0"/>
              <a:t>sort</a:t>
            </a:r>
            <a:r>
              <a:rPr lang="zh-TW" altLang="en-US" sz="3200" dirty="0"/>
              <a:t>排序所需</a:t>
            </a:r>
            <a:r>
              <a:rPr lang="zh-TW" altLang="en-US" sz="3200" dirty="0" smtClean="0"/>
              <a:t>時間 </a:t>
            </a:r>
            <a:r>
              <a:rPr lang="en-US" altLang="zh-TW" sz="2700" dirty="0" smtClean="0"/>
              <a:t>(8-</a:t>
            </a:r>
            <a:r>
              <a:rPr lang="zh-TW" altLang="en-US" sz="2700" dirty="0"/>
              <a:t>計算函式</a:t>
            </a:r>
            <a:r>
              <a:rPr lang="en-US" altLang="zh-TW" sz="2700" dirty="0"/>
              <a:t>sort</a:t>
            </a:r>
            <a:r>
              <a:rPr lang="zh-TW" altLang="en-US" sz="2700" dirty="0"/>
              <a:t>排序所需時間</a:t>
            </a:r>
            <a:r>
              <a:rPr lang="en-US" altLang="zh-TW" sz="2700" dirty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dirty="0" smtClean="0"/>
              <a:t>)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367862"/>
            <a:ext cx="10058400" cy="5162090"/>
          </a:xfrm>
        </p:spPr>
        <p:txBody>
          <a:bodyPr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的</a:t>
            </a:r>
            <a:r>
              <a:rPr lang="zh-TW" altLang="en-US" dirty="0" smtClean="0"/>
              <a:t>串列</a:t>
            </a:r>
            <a:r>
              <a:rPr lang="zh-TW" altLang="en-US" dirty="0"/>
              <a:t>（</a:t>
            </a:r>
            <a:r>
              <a:rPr lang="en-US" altLang="zh-TW" dirty="0" smtClean="0"/>
              <a:t>list</a:t>
            </a:r>
            <a:r>
              <a:rPr lang="zh-TW" altLang="en-US" dirty="0"/>
              <a:t>）</a:t>
            </a:r>
            <a:r>
              <a:rPr lang="zh-TW" altLang="en-US" dirty="0" smtClean="0"/>
              <a:t>提供</a:t>
            </a:r>
            <a:r>
              <a:rPr lang="zh-TW" altLang="en-US" dirty="0"/>
              <a:t>內建函式</a:t>
            </a:r>
            <a:r>
              <a:rPr lang="en-US" altLang="zh-TW" dirty="0"/>
              <a:t>sort</a:t>
            </a:r>
            <a:r>
              <a:rPr lang="zh-TW" altLang="en-US" dirty="0"/>
              <a:t>來排序串列，測試函式</a:t>
            </a:r>
            <a:r>
              <a:rPr lang="en-US" altLang="zh-TW" dirty="0"/>
              <a:t>sort</a:t>
            </a:r>
            <a:r>
              <a:rPr lang="zh-TW" altLang="en-US" dirty="0"/>
              <a:t>排序</a:t>
            </a:r>
            <a:r>
              <a:rPr lang="en-US" altLang="zh-TW" dirty="0" smtClean="0"/>
              <a:t>1,000,000</a:t>
            </a:r>
            <a:r>
              <a:rPr lang="zh-TW" altLang="en-US" dirty="0"/>
              <a:t>個隨機數值所需時間。使用模組</a:t>
            </a:r>
            <a:r>
              <a:rPr lang="en-US" altLang="zh-TW" dirty="0"/>
              <a:t>random</a:t>
            </a:r>
            <a:r>
              <a:rPr lang="zh-TW" altLang="en-US" dirty="0"/>
              <a:t>的函式</a:t>
            </a:r>
            <a:r>
              <a:rPr lang="en-US" altLang="zh-TW" dirty="0"/>
              <a:t>uniform(1,10)</a:t>
            </a:r>
            <a:r>
              <a:rPr lang="zh-TW" altLang="en-US" dirty="0"/>
              <a:t>隨機產生浮點數，大於等於</a:t>
            </a:r>
            <a:r>
              <a:rPr lang="en-US" altLang="zh-TW" dirty="0"/>
              <a:t>1</a:t>
            </a:r>
            <a:r>
              <a:rPr lang="zh-TW" altLang="en-US" dirty="0"/>
              <a:t>且小於</a:t>
            </a:r>
            <a:r>
              <a:rPr lang="en-US" altLang="zh-TW" dirty="0"/>
              <a:t>10</a:t>
            </a:r>
            <a:r>
              <a:rPr lang="zh-TW" altLang="en-US" dirty="0"/>
              <a:t>。使用模組</a:t>
            </a:r>
            <a:r>
              <a:rPr lang="en-US" altLang="zh-TW" dirty="0"/>
              <a:t>time</a:t>
            </a:r>
            <a:r>
              <a:rPr lang="zh-TW" altLang="en-US" dirty="0"/>
              <a:t>的函式</a:t>
            </a:r>
            <a:r>
              <a:rPr lang="en-US" altLang="zh-TW" dirty="0"/>
              <a:t>time</a:t>
            </a:r>
            <a:r>
              <a:rPr lang="zh-TW" altLang="en-US" dirty="0"/>
              <a:t>計算排序所需時間，也可以改寫此程式測試自己撰寫的排序演算法所需執行時間，完整程式</a:t>
            </a:r>
            <a:r>
              <a:rPr lang="zh-TW" altLang="en-US" dirty="0" smtClean="0"/>
              <a:t>如下頁。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978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8-6</a:t>
            </a:r>
            <a:r>
              <a:rPr lang="zh-TW" altLang="en-US" sz="4400" b="1" dirty="0"/>
              <a:t>　</a:t>
            </a:r>
            <a:r>
              <a:rPr lang="zh-TW" altLang="en-US" sz="4400" dirty="0"/>
              <a:t>堆積排序（</a:t>
            </a:r>
            <a:r>
              <a:rPr lang="en-US" altLang="zh-TW" sz="4400" dirty="0"/>
              <a:t>Heap Sort</a:t>
            </a:r>
            <a:r>
              <a:rPr lang="zh-TW" altLang="en-US" sz="4400" dirty="0"/>
              <a:t>）</a:t>
            </a:r>
            <a:r>
              <a:rPr lang="en-US" altLang="zh-TW" sz="2400" b="1" dirty="0"/>
              <a:t>(</a:t>
            </a:r>
            <a:r>
              <a:rPr lang="en-US" altLang="zh-TW" sz="2400" dirty="0"/>
              <a:t>8-6-a-</a:t>
            </a:r>
            <a:r>
              <a:rPr lang="zh-TW" altLang="en-US" sz="2400" dirty="0"/>
              <a:t>建立</a:t>
            </a:r>
            <a:r>
              <a:rPr lang="en-US" altLang="zh-TW" sz="2400" dirty="0"/>
              <a:t>Heap.py</a:t>
            </a:r>
            <a:r>
              <a:rPr lang="en-US" altLang="zh-TW" sz="2400" b="1" dirty="0"/>
              <a:t>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788235"/>
              </p:ext>
            </p:extLst>
          </p:nvPr>
        </p:nvGraphicFramePr>
        <p:xfrm>
          <a:off x="366527" y="478773"/>
          <a:ext cx="4564059" cy="5949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988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3882071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01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a=[None, 55, 45, 89, 35, 65, 99, 23, 79]</a:t>
                      </a:r>
                    </a:p>
                    <a:p>
                      <a:r>
                        <a:rPr lang="en-US" altLang="zh-TW" sz="1800" dirty="0" err="1" smtClean="0"/>
                        <a:t>def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dirty="0" err="1" smtClean="0"/>
                        <a:t>max_heapify</a:t>
                      </a:r>
                      <a:r>
                        <a:rPr lang="en-US" altLang="zh-TW" sz="1800" dirty="0" smtClean="0"/>
                        <a:t>(h, n, x):</a:t>
                      </a:r>
                    </a:p>
                    <a:p>
                      <a:r>
                        <a:rPr lang="en-US" altLang="zh-TW" sz="1800" dirty="0" smtClean="0"/>
                        <a:t>    if (2*x+1) &lt;= n:</a:t>
                      </a:r>
                    </a:p>
                    <a:p>
                      <a:r>
                        <a:rPr lang="en-US" altLang="zh-TW" sz="1800" dirty="0" smtClean="0"/>
                        <a:t>        if h[2*x] &gt; h[2*x+1]:</a:t>
                      </a:r>
                    </a:p>
                    <a:p>
                      <a:r>
                        <a:rPr lang="en-US" altLang="zh-TW" sz="1800" dirty="0" smtClean="0"/>
                        <a:t>            max = 2*x</a:t>
                      </a:r>
                    </a:p>
                    <a:p>
                      <a:r>
                        <a:rPr lang="en-US" altLang="zh-TW" sz="1800" dirty="0" smtClean="0"/>
                        <a:t>        else:</a:t>
                      </a:r>
                    </a:p>
                    <a:p>
                      <a:r>
                        <a:rPr lang="en-US" altLang="zh-TW" sz="1800" dirty="0" smtClean="0"/>
                        <a:t>            max = 2*x+1</a:t>
                      </a:r>
                    </a:p>
                    <a:p>
                      <a:r>
                        <a:rPr lang="en-US" altLang="zh-TW" sz="1800" dirty="0" smtClean="0"/>
                        <a:t>    else:</a:t>
                      </a:r>
                    </a:p>
                    <a:p>
                      <a:r>
                        <a:rPr lang="en-US" altLang="zh-TW" sz="1800" dirty="0" smtClean="0"/>
                        <a:t>        max = 2*x</a:t>
                      </a:r>
                    </a:p>
                    <a:p>
                      <a:r>
                        <a:rPr lang="en-US" altLang="zh-TW" sz="1800" dirty="0" smtClean="0"/>
                        <a:t>    if h[x] &lt; h[max]:</a:t>
                      </a:r>
                    </a:p>
                    <a:p>
                      <a:r>
                        <a:rPr lang="en-US" altLang="zh-TW" sz="1800" dirty="0" smtClean="0"/>
                        <a:t>        h[x], h[max] = h[max], h[x]</a:t>
                      </a:r>
                    </a:p>
                    <a:p>
                      <a:r>
                        <a:rPr lang="en-US" altLang="zh-TW" sz="1800" dirty="0" smtClean="0"/>
                        <a:t>        if 2*max &lt;= n:</a:t>
                      </a:r>
                    </a:p>
                    <a:p>
                      <a:r>
                        <a:rPr lang="en-US" altLang="zh-TW" sz="1800" dirty="0" smtClean="0"/>
                        <a:t>            </a:t>
                      </a:r>
                      <a:r>
                        <a:rPr lang="en-US" altLang="zh-TW" sz="1800" dirty="0" err="1" smtClean="0"/>
                        <a:t>max_heapify</a:t>
                      </a:r>
                      <a:r>
                        <a:rPr lang="en-US" altLang="zh-TW" sz="1800" dirty="0" smtClean="0"/>
                        <a:t>(h, n, max)</a:t>
                      </a:r>
                    </a:p>
                    <a:p>
                      <a:endParaRPr lang="en-US" altLang="zh-TW" sz="1800" dirty="0" smtClean="0"/>
                    </a:p>
                    <a:p>
                      <a:r>
                        <a:rPr lang="en-US" altLang="zh-TW" sz="1800" dirty="0" err="1" smtClean="0"/>
                        <a:t>def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dirty="0" err="1" smtClean="0"/>
                        <a:t>build_max_heap</a:t>
                      </a:r>
                      <a:r>
                        <a:rPr lang="en-US" altLang="zh-TW" sz="1800" dirty="0" smtClean="0"/>
                        <a:t>(h, n):</a:t>
                      </a:r>
                    </a:p>
                    <a:p>
                      <a:r>
                        <a:rPr lang="en-US" altLang="zh-TW" sz="1800" dirty="0" smtClean="0"/>
                        <a:t>    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range(n//2, 0, -1):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max_heapify</a:t>
                      </a:r>
                      <a:r>
                        <a:rPr lang="en-US" altLang="zh-TW" sz="1800" dirty="0" smtClean="0"/>
                        <a:t>(h, n,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)</a:t>
                      </a:r>
                    </a:p>
                    <a:p>
                      <a:r>
                        <a:rPr lang="en-US" altLang="zh-TW" sz="1800" dirty="0" smtClean="0"/>
                        <a:t>            </a:t>
                      </a:r>
                    </a:p>
                    <a:p>
                      <a:r>
                        <a:rPr lang="en-US" altLang="zh-TW" sz="1800" dirty="0" err="1" smtClean="0"/>
                        <a:t>build_max_heap</a:t>
                      </a:r>
                      <a:r>
                        <a:rPr lang="en-US" altLang="zh-TW" sz="1800" dirty="0" smtClean="0"/>
                        <a:t>(a, </a:t>
                      </a:r>
                      <a:r>
                        <a:rPr lang="en-US" altLang="zh-TW" sz="1800" dirty="0" err="1" smtClean="0"/>
                        <a:t>len</a:t>
                      </a:r>
                      <a:r>
                        <a:rPr lang="en-US" altLang="zh-TW" sz="1800" dirty="0" smtClean="0"/>
                        <a:t>(a)-1)</a:t>
                      </a:r>
                    </a:p>
                    <a:p>
                      <a:r>
                        <a:rPr lang="en-US" altLang="zh-TW" sz="1800" dirty="0" smtClean="0"/>
                        <a:t>print(a)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944808" y="272296"/>
            <a:ext cx="6982094" cy="629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行：宣告陣列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個元素，分別是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None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89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79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行：定義函式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max_heapify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，如果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2*x+1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，表示有右子節點，則接著判斷如果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h[2*x]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大於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h[2*x+1]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，表示左子節點大於右子節點，則變數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參考到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2*x(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，否則變數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參考到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2*x+1(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參考到較大的子節點的索引值；否則，表示沒有右子節點，則變數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參考到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2*x(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行：如果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h[max]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，需要將子節點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h[max]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與節點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互換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，如果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2*max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，表示子節點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h[max]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也有子節點，遞迴呼叫函式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max_heapify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是否與孫節點交換。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行：定義函式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build_max_heap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，將任何陣列轉換成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 Heap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，迴圈變數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由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除以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取整數到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為止，每次遞減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，呼叫函式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max_heapify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檢查每一個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是否需要與子節點交換，形成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 Heap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行：呼叫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build_max_heap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函式，將陣列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轉換成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 Heap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行：印出陣列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的所有元素。	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			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63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8-6</a:t>
            </a:r>
            <a:r>
              <a:rPr lang="zh-TW" altLang="en-US" sz="4400" b="1" dirty="0"/>
              <a:t>　</a:t>
            </a:r>
            <a:r>
              <a:rPr lang="zh-TW" altLang="en-US" sz="4400" dirty="0"/>
              <a:t>堆積排序（</a:t>
            </a:r>
            <a:r>
              <a:rPr lang="en-US" altLang="zh-TW" sz="4400" dirty="0"/>
              <a:t>Heap Sort</a:t>
            </a:r>
            <a:r>
              <a:rPr lang="zh-TW" altLang="en-US" sz="4400" dirty="0"/>
              <a:t>）</a:t>
            </a:r>
            <a:r>
              <a:rPr lang="en-US" altLang="zh-TW" sz="2400" b="1" dirty="0"/>
              <a:t>(</a:t>
            </a:r>
            <a:r>
              <a:rPr lang="en-US" altLang="zh-TW" sz="2400" dirty="0"/>
              <a:t>8-6-a-</a:t>
            </a:r>
            <a:r>
              <a:rPr lang="zh-TW" altLang="en-US" sz="2400" dirty="0"/>
              <a:t>建立</a:t>
            </a:r>
            <a:r>
              <a:rPr lang="en-US" altLang="zh-TW" sz="2400" dirty="0"/>
              <a:t>Heap.py</a:t>
            </a:r>
            <a:r>
              <a:rPr lang="en-US" altLang="zh-TW" sz="2400" b="1" dirty="0"/>
              <a:t>) 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84" y="1595903"/>
            <a:ext cx="8872164" cy="10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76" y="1632243"/>
            <a:ext cx="6286500" cy="28194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92" y="4654507"/>
            <a:ext cx="80295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28" y="1565252"/>
            <a:ext cx="8010525" cy="4248150"/>
          </a:xfr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25351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98" y="1682001"/>
            <a:ext cx="8020050" cy="3048000"/>
          </a:xfr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080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39" y="1478302"/>
            <a:ext cx="7981950" cy="79057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39" y="2474555"/>
            <a:ext cx="7991475" cy="3648075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2496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88" y="1465512"/>
            <a:ext cx="7886700" cy="4238625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7919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053" y="1528785"/>
            <a:ext cx="7839075" cy="306705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89300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89" y="1523342"/>
            <a:ext cx="7848600" cy="451485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77226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32" y="1476550"/>
            <a:ext cx="8029575" cy="4371975"/>
          </a:xfr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3899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計算函式</a:t>
            </a:r>
            <a:r>
              <a:rPr lang="en-US" altLang="zh-TW" sz="3200" b="1" dirty="0"/>
              <a:t>sort</a:t>
            </a:r>
            <a:r>
              <a:rPr lang="zh-TW" altLang="en-US" sz="3200" dirty="0"/>
              <a:t>排序所需</a:t>
            </a:r>
            <a:r>
              <a:rPr lang="zh-TW" altLang="en-US" sz="3200" dirty="0" smtClean="0"/>
              <a:t>時間 </a:t>
            </a:r>
            <a:r>
              <a:rPr lang="en-US" altLang="zh-TW" sz="2700" dirty="0" smtClean="0"/>
              <a:t>(8-</a:t>
            </a:r>
            <a:r>
              <a:rPr lang="zh-TW" altLang="en-US" sz="2700" dirty="0"/>
              <a:t>計算函式</a:t>
            </a:r>
            <a:r>
              <a:rPr lang="en-US" altLang="zh-TW" sz="2700" dirty="0"/>
              <a:t>sort</a:t>
            </a:r>
            <a:r>
              <a:rPr lang="zh-TW" altLang="en-US" sz="2700" dirty="0"/>
              <a:t>排序所需時間</a:t>
            </a:r>
            <a:r>
              <a:rPr lang="en-US" altLang="zh-TW" sz="2700" dirty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dirty="0" smtClean="0"/>
              <a:t>)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397499"/>
            <a:ext cx="10058400" cy="5162090"/>
          </a:xfrm>
        </p:spPr>
        <p:txBody>
          <a:bodyPr>
            <a:normAutofit lnSpcReduction="10000"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en-US" altLang="zh-TW" dirty="0"/>
              <a:t>2) </a:t>
            </a:r>
            <a:r>
              <a:rPr lang="zh-TW" altLang="en-US" dirty="0"/>
              <a:t>預覽程式執行</a:t>
            </a:r>
            <a:r>
              <a:rPr lang="zh-TW" altLang="en-US" dirty="0" smtClean="0"/>
              <a:t>結果</a:t>
            </a:r>
            <a:endParaRPr lang="zh-TW" altLang="en-US" dirty="0"/>
          </a:p>
          <a:p>
            <a:pPr lvl="1"/>
            <a:r>
              <a:rPr lang="zh-TW" altLang="en-US" dirty="0"/>
              <a:t>排序花費 </a:t>
            </a:r>
            <a:r>
              <a:rPr lang="en-US" altLang="zh-TW" dirty="0"/>
              <a:t>0.46101903915405273 </a:t>
            </a:r>
            <a:r>
              <a:rPr lang="zh-TW" altLang="en-US" dirty="0"/>
              <a:t>秒	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124925"/>
              </p:ext>
            </p:extLst>
          </p:nvPr>
        </p:nvGraphicFramePr>
        <p:xfrm>
          <a:off x="895670" y="1502402"/>
          <a:ext cx="444790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61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3981044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01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import random</a:t>
                      </a:r>
                    </a:p>
                    <a:p>
                      <a:r>
                        <a:rPr lang="en-US" altLang="zh-TW" sz="1800" dirty="0" smtClean="0"/>
                        <a:t>import time</a:t>
                      </a:r>
                    </a:p>
                    <a:p>
                      <a:r>
                        <a:rPr lang="en-US" altLang="zh-TW" sz="1800" dirty="0" err="1" smtClean="0"/>
                        <a:t>nums</a:t>
                      </a:r>
                      <a:r>
                        <a:rPr lang="en-US" altLang="zh-TW" sz="1800" dirty="0" smtClean="0"/>
                        <a:t> = []</a:t>
                      </a:r>
                    </a:p>
                    <a:p>
                      <a:r>
                        <a:rPr lang="en-US" altLang="zh-TW" sz="1800" dirty="0" smtClean="0"/>
                        <a:t>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range(1000000):</a:t>
                      </a:r>
                    </a:p>
                    <a:p>
                      <a:r>
                        <a:rPr lang="en-US" altLang="zh-TW" sz="1800" dirty="0" smtClean="0"/>
                        <a:t>    </a:t>
                      </a:r>
                      <a:r>
                        <a:rPr lang="en-US" altLang="zh-TW" sz="1800" dirty="0" err="1" smtClean="0"/>
                        <a:t>nums.append</a:t>
                      </a:r>
                      <a:r>
                        <a:rPr lang="en-US" altLang="zh-TW" sz="1800" dirty="0" smtClean="0"/>
                        <a:t>(</a:t>
                      </a:r>
                      <a:r>
                        <a:rPr lang="en-US" altLang="zh-TW" sz="1800" dirty="0" err="1" smtClean="0"/>
                        <a:t>random.uniform</a:t>
                      </a:r>
                      <a:r>
                        <a:rPr lang="en-US" altLang="zh-TW" sz="1800" dirty="0" smtClean="0"/>
                        <a:t>(1,10))</a:t>
                      </a:r>
                    </a:p>
                    <a:p>
                      <a:r>
                        <a:rPr lang="en-US" altLang="zh-TW" sz="1800" dirty="0" smtClean="0"/>
                        <a:t>start = </a:t>
                      </a:r>
                      <a:r>
                        <a:rPr lang="en-US" altLang="zh-TW" sz="1800" dirty="0" err="1" smtClean="0"/>
                        <a:t>time.time</a:t>
                      </a:r>
                      <a:r>
                        <a:rPr lang="en-US" altLang="zh-TW" sz="1800" dirty="0" smtClean="0"/>
                        <a:t>()</a:t>
                      </a:r>
                    </a:p>
                    <a:p>
                      <a:r>
                        <a:rPr lang="en-US" altLang="zh-TW" sz="1800" dirty="0" err="1" smtClean="0"/>
                        <a:t>nums.sort</a:t>
                      </a:r>
                      <a:r>
                        <a:rPr lang="en-US" altLang="zh-TW" sz="1800" dirty="0" smtClean="0"/>
                        <a:t>()</a:t>
                      </a:r>
                    </a:p>
                    <a:p>
                      <a:r>
                        <a:rPr lang="en-US" altLang="zh-TW" sz="1800" dirty="0" smtClean="0"/>
                        <a:t>end = </a:t>
                      </a:r>
                      <a:r>
                        <a:rPr lang="en-US" altLang="zh-TW" sz="1800" dirty="0" err="1" smtClean="0"/>
                        <a:t>time.time</a:t>
                      </a:r>
                      <a:r>
                        <a:rPr lang="en-US" altLang="zh-TW" sz="1800" dirty="0" smtClean="0"/>
                        <a:t>()</a:t>
                      </a:r>
                    </a:p>
                    <a:p>
                      <a:r>
                        <a:rPr lang="en-US" altLang="zh-TW" sz="1800" dirty="0" smtClean="0"/>
                        <a:t>print("</a:t>
                      </a:r>
                      <a:r>
                        <a:rPr lang="zh-TW" altLang="en-US" sz="1800" dirty="0" smtClean="0"/>
                        <a:t>排序花費</a:t>
                      </a:r>
                      <a:r>
                        <a:rPr lang="en-US" altLang="zh-TW" sz="1800" dirty="0" smtClean="0"/>
                        <a:t>",end-start,"</a:t>
                      </a:r>
                      <a:r>
                        <a:rPr lang="zh-TW" altLang="en-US" sz="1800" dirty="0" smtClean="0"/>
                        <a:t>秒</a:t>
                      </a:r>
                      <a:r>
                        <a:rPr lang="en-US" altLang="zh-TW" sz="1800" dirty="0" smtClean="0"/>
                        <a:t>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424737" y="1397499"/>
            <a:ext cx="6704510" cy="455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行：匯入模組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random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行：匯入模組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time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nums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參考到一個空串列。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行：使用迴圈執行以下動作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1,000,000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次，模組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random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的函式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uniform(1,10)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隨機產生大於等於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，但小於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的浮點數。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start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參考到模組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time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的函式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time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的回傳值，該值為從西元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1970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年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00:00:00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到目前時間的偏移量，以秒為單位。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行：串列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nums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呼叫函式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sort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進行排序。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end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參考到模組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time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的函式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time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的回傳值，該值為從西元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1970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年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00:00:00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到目前時間的偏移量，以秒為單位。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行：計算排序所花時間，並顯示在螢幕上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0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20" y="1902599"/>
            <a:ext cx="7953375" cy="82867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119" y="2967865"/>
            <a:ext cx="4829175" cy="2524125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5557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13" y="1594644"/>
            <a:ext cx="8267700" cy="447675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42828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73" y="1652107"/>
            <a:ext cx="7905750" cy="307657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35" y="4953183"/>
            <a:ext cx="8048625" cy="1219200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72426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589881"/>
            <a:ext cx="8039100" cy="4486275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59595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23" y="1470792"/>
            <a:ext cx="7924800" cy="4352925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04384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20" y="1569621"/>
            <a:ext cx="7962900" cy="8382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20" y="2407821"/>
            <a:ext cx="8058150" cy="3714750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15253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88" y="1544436"/>
            <a:ext cx="7943850" cy="426720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72074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52" y="1614532"/>
            <a:ext cx="7972425" cy="304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14" y="4818460"/>
            <a:ext cx="7886700" cy="1209675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1086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71" y="1456208"/>
            <a:ext cx="7915275" cy="4257675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45343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60479"/>
              </p:ext>
            </p:extLst>
          </p:nvPr>
        </p:nvGraphicFramePr>
        <p:xfrm>
          <a:off x="186372" y="1024883"/>
          <a:ext cx="4500282" cy="5401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459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3827823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01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09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a=[None, 55, 45, 89, 35, 65, 99, 23, 79]</a:t>
                      </a:r>
                    </a:p>
                    <a:p>
                      <a:r>
                        <a:rPr lang="en-US" altLang="zh-TW" sz="1800" dirty="0" err="1" smtClean="0"/>
                        <a:t>def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dirty="0" err="1" smtClean="0"/>
                        <a:t>max_heapify</a:t>
                      </a:r>
                      <a:r>
                        <a:rPr lang="en-US" altLang="zh-TW" sz="1800" dirty="0" smtClean="0"/>
                        <a:t>(h, n, x):</a:t>
                      </a:r>
                    </a:p>
                    <a:p>
                      <a:r>
                        <a:rPr lang="en-US" altLang="zh-TW" sz="1800" dirty="0" smtClean="0"/>
                        <a:t>    if (2*x+1) &lt;= n:</a:t>
                      </a:r>
                    </a:p>
                    <a:p>
                      <a:r>
                        <a:rPr lang="en-US" altLang="zh-TW" sz="1800" dirty="0" smtClean="0"/>
                        <a:t>        if h[2*x] &gt; h[2*x+1]:</a:t>
                      </a:r>
                    </a:p>
                    <a:p>
                      <a:r>
                        <a:rPr lang="en-US" altLang="zh-TW" sz="1800" dirty="0" smtClean="0"/>
                        <a:t>            max = 2*x</a:t>
                      </a:r>
                    </a:p>
                    <a:p>
                      <a:r>
                        <a:rPr lang="en-US" altLang="zh-TW" sz="1800" dirty="0" smtClean="0"/>
                        <a:t>        else:</a:t>
                      </a:r>
                    </a:p>
                    <a:p>
                      <a:r>
                        <a:rPr lang="en-US" altLang="zh-TW" sz="1800" dirty="0" smtClean="0"/>
                        <a:t>            max = 2*x+1</a:t>
                      </a:r>
                    </a:p>
                    <a:p>
                      <a:r>
                        <a:rPr lang="en-US" altLang="zh-TW" sz="1800" dirty="0" smtClean="0"/>
                        <a:t>    else:</a:t>
                      </a:r>
                    </a:p>
                    <a:p>
                      <a:r>
                        <a:rPr lang="en-US" altLang="zh-TW" sz="1800" dirty="0" smtClean="0"/>
                        <a:t>        max = 2*x</a:t>
                      </a:r>
                    </a:p>
                    <a:p>
                      <a:r>
                        <a:rPr lang="en-US" altLang="zh-TW" sz="1800" dirty="0" smtClean="0"/>
                        <a:t>    if h[x] &lt; h[max]:</a:t>
                      </a:r>
                    </a:p>
                    <a:p>
                      <a:r>
                        <a:rPr lang="en-US" altLang="zh-TW" sz="1800" dirty="0" smtClean="0"/>
                        <a:t>        h[x], h[max] = h[max], h[x]</a:t>
                      </a:r>
                    </a:p>
                    <a:p>
                      <a:r>
                        <a:rPr lang="en-US" altLang="zh-TW" sz="1800" dirty="0" smtClean="0"/>
                        <a:t>        if 2*max &lt;= n:</a:t>
                      </a:r>
                    </a:p>
                    <a:p>
                      <a:r>
                        <a:rPr lang="en-US" altLang="zh-TW" sz="1800" dirty="0" smtClean="0"/>
                        <a:t>            </a:t>
                      </a:r>
                      <a:r>
                        <a:rPr lang="en-US" altLang="zh-TW" sz="1800" dirty="0" err="1" smtClean="0"/>
                        <a:t>max_heapify</a:t>
                      </a:r>
                      <a:r>
                        <a:rPr lang="en-US" altLang="zh-TW" sz="1800" dirty="0" smtClean="0"/>
                        <a:t>(h, n, max)</a:t>
                      </a:r>
                    </a:p>
                    <a:p>
                      <a:endParaRPr lang="en-US" altLang="zh-TW" sz="1800" dirty="0" smtClean="0"/>
                    </a:p>
                    <a:p>
                      <a:r>
                        <a:rPr lang="en-US" altLang="zh-TW" sz="1800" dirty="0" err="1" smtClean="0"/>
                        <a:t>def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dirty="0" err="1" smtClean="0"/>
                        <a:t>build_max_heap</a:t>
                      </a:r>
                      <a:r>
                        <a:rPr lang="en-US" altLang="zh-TW" sz="1800" dirty="0" smtClean="0"/>
                        <a:t>(h, n):</a:t>
                      </a:r>
                    </a:p>
                    <a:p>
                      <a:r>
                        <a:rPr lang="en-US" altLang="zh-TW" sz="1800" dirty="0" smtClean="0"/>
                        <a:t>    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range(n//2, 0, -1):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  <a:r>
                        <a:rPr lang="en-US" altLang="zh-TW" sz="1800" dirty="0" err="1" smtClean="0"/>
                        <a:t>max_heapify</a:t>
                      </a:r>
                      <a:r>
                        <a:rPr lang="en-US" altLang="zh-TW" sz="1800" dirty="0" smtClean="0"/>
                        <a:t>(h, n,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767336" y="1144787"/>
            <a:ext cx="6982094" cy="54245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行：宣告陣列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個元素，分別是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None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89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79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行：定義函式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max_heapify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，如果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2*x+1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，表示有右子節點，則接著判斷如果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h[2*x]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大於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h[2*x+1]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，表示左子節點大於右子節點，則變數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參考到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2*x(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，否則變數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參考到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2*x+1(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參考到較大的子節點的索引值；否則，表示沒有右子節點，則變數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參考到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2*x(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行：如果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h[max]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，需要將子節點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h[max]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與節點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互換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，如果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2*max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小於等於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，表示子節點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h[max]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也有子節點，遞迴呼叫函式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max_heapify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是否與孫節點交換。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17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行：定義函式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build_max_heap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，將任何陣列轉換成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 Heap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，迴圈變數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由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除以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取整數到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為止，每次遞減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，呼叫函式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max_heapify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檢查每一個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是否需要與子節點交換，形成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 Heap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	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		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25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8-1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氣泡排序（</a:t>
            </a:r>
            <a:r>
              <a:rPr lang="en-US" altLang="zh-TW" b="1" dirty="0" smtClean="0"/>
              <a:t>Bubble Sort</a:t>
            </a:r>
            <a:r>
              <a:rPr lang="zh-TW" altLang="en-US" b="1" dirty="0" smtClean="0"/>
              <a:t>）</a:t>
            </a:r>
            <a:r>
              <a:rPr lang="en-US" altLang="zh-TW" sz="2400" b="1" dirty="0" smtClean="0"/>
              <a:t>(</a:t>
            </a:r>
            <a:r>
              <a:rPr lang="en-US" altLang="zh-TW" sz="2400" dirty="0"/>
              <a:t>8-1-</a:t>
            </a:r>
            <a:r>
              <a:rPr lang="zh-TW" altLang="en-US" sz="2400" dirty="0"/>
              <a:t>氣泡排序</a:t>
            </a:r>
            <a:r>
              <a:rPr lang="en-US" altLang="zh-TW" sz="2400" dirty="0"/>
              <a:t>.</a:t>
            </a:r>
            <a:r>
              <a:rPr lang="en-US" altLang="zh-TW" sz="2400" dirty="0" err="1"/>
              <a:t>py</a:t>
            </a:r>
            <a:r>
              <a:rPr lang="en-US" altLang="zh-TW" sz="2400" b="1" dirty="0" smtClean="0"/>
              <a:t>)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將一個有五個元素的陣列，使用氣泡排序演算法將這五個元素由小到大排序。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61" y="2770054"/>
            <a:ext cx="88582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(1) </a:t>
            </a:r>
            <a:r>
              <a:rPr lang="zh-TW" altLang="en-US" dirty="0"/>
              <a:t>程式碼與</a:t>
            </a:r>
            <a:r>
              <a:rPr lang="zh-TW" altLang="en-US" dirty="0" smtClean="0"/>
              <a:t>解說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17031"/>
              </p:ext>
            </p:extLst>
          </p:nvPr>
        </p:nvGraphicFramePr>
        <p:xfrm>
          <a:off x="377675" y="2002160"/>
          <a:ext cx="3977643" cy="3480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19">
                  <a:extLst>
                    <a:ext uri="{9D8B030D-6E8A-4147-A177-3AD203B41FA5}">
                      <a16:colId xmlns:a16="http://schemas.microsoft.com/office/drawing/2014/main" xmlns="" val="1352062529"/>
                    </a:ext>
                  </a:extLst>
                </a:gridCol>
                <a:gridCol w="3261624">
                  <a:extLst>
                    <a:ext uri="{9D8B030D-6E8A-4147-A177-3AD203B41FA5}">
                      <a16:colId xmlns:a16="http://schemas.microsoft.com/office/drawing/2014/main" xmlns="" val="1926879571"/>
                    </a:ext>
                  </a:extLst>
                </a:gridCol>
              </a:tblGrid>
              <a:tr h="3718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行號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程式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7556328"/>
                  </a:ext>
                </a:extLst>
              </a:tr>
              <a:tr h="1403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19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20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21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22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23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24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25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26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27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28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def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dirty="0" err="1" smtClean="0"/>
                        <a:t>heap_sort</a:t>
                      </a:r>
                      <a:r>
                        <a:rPr lang="en-US" altLang="zh-TW" sz="1800" dirty="0" smtClean="0"/>
                        <a:t>(h, n):</a:t>
                      </a:r>
                    </a:p>
                    <a:p>
                      <a:r>
                        <a:rPr lang="en-US" altLang="zh-TW" sz="1800" dirty="0" smtClean="0"/>
                        <a:t>    </a:t>
                      </a:r>
                      <a:r>
                        <a:rPr lang="en-US" altLang="zh-TW" sz="1800" dirty="0" err="1" smtClean="0"/>
                        <a:t>build_max_heap</a:t>
                      </a:r>
                      <a:r>
                        <a:rPr lang="en-US" altLang="zh-TW" sz="1800" dirty="0" smtClean="0"/>
                        <a:t>(h, </a:t>
                      </a:r>
                      <a:r>
                        <a:rPr lang="en-US" altLang="zh-TW" sz="1800" dirty="0" err="1" smtClean="0"/>
                        <a:t>len</a:t>
                      </a:r>
                      <a:r>
                        <a:rPr lang="en-US" altLang="zh-TW" sz="1800" dirty="0" smtClean="0"/>
                        <a:t>(h)-1)</a:t>
                      </a:r>
                    </a:p>
                    <a:p>
                      <a:r>
                        <a:rPr lang="en-US" altLang="zh-TW" sz="1800" dirty="0" smtClean="0"/>
                        <a:t>    print(h)</a:t>
                      </a:r>
                    </a:p>
                    <a:p>
                      <a:r>
                        <a:rPr lang="en-US" altLang="zh-TW" sz="1800" dirty="0" smtClean="0"/>
                        <a:t>    for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in range(n, 1, -1):</a:t>
                      </a:r>
                    </a:p>
                    <a:p>
                      <a:r>
                        <a:rPr lang="en-US" altLang="zh-TW" sz="1800" dirty="0" smtClean="0"/>
                        <a:t>        h[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], h[1] = h[1], h[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]</a:t>
                      </a:r>
                    </a:p>
                    <a:p>
                      <a:r>
                        <a:rPr lang="en-US" altLang="zh-TW" sz="1800" dirty="0" smtClean="0"/>
                        <a:t>        if </a:t>
                      </a:r>
                      <a:r>
                        <a:rPr lang="en-US" altLang="zh-TW" sz="1800" dirty="0" err="1" smtClean="0"/>
                        <a:t>i</a:t>
                      </a:r>
                      <a:r>
                        <a:rPr lang="en-US" altLang="zh-TW" sz="1800" dirty="0" smtClean="0"/>
                        <a:t> &gt; 2:</a:t>
                      </a:r>
                    </a:p>
                    <a:p>
                      <a:r>
                        <a:rPr lang="en-US" altLang="zh-TW" sz="1800" dirty="0" smtClean="0"/>
                        <a:t>            </a:t>
                      </a:r>
                      <a:r>
                        <a:rPr lang="en-US" altLang="zh-TW" sz="1800" dirty="0" err="1" smtClean="0"/>
                        <a:t>max_heapify</a:t>
                      </a:r>
                      <a:r>
                        <a:rPr lang="en-US" altLang="zh-TW" sz="1800" dirty="0" smtClean="0"/>
                        <a:t>(h, i-1, 1)</a:t>
                      </a:r>
                    </a:p>
                    <a:p>
                      <a:r>
                        <a:rPr lang="en-US" altLang="zh-TW" sz="1800" dirty="0" smtClean="0"/>
                        <a:t>        print(h)</a:t>
                      </a:r>
                    </a:p>
                    <a:p>
                      <a:r>
                        <a:rPr lang="en-US" altLang="zh-TW" sz="1800" dirty="0" smtClean="0"/>
                        <a:t>        </a:t>
                      </a:r>
                    </a:p>
                    <a:p>
                      <a:r>
                        <a:rPr lang="en-US" altLang="zh-TW" sz="1800" dirty="0" err="1" smtClean="0"/>
                        <a:t>heap_sort</a:t>
                      </a:r>
                      <a:r>
                        <a:rPr lang="en-US" altLang="zh-TW" sz="1800" dirty="0" smtClean="0"/>
                        <a:t>(a, </a:t>
                      </a:r>
                      <a:r>
                        <a:rPr lang="en-US" altLang="zh-TW" sz="1800" dirty="0" err="1" smtClean="0"/>
                        <a:t>len</a:t>
                      </a:r>
                      <a:r>
                        <a:rPr lang="en-US" altLang="zh-TW" sz="1800" dirty="0" smtClean="0"/>
                        <a:t>(a)-1)</a:t>
                      </a:r>
                    </a:p>
                    <a:p>
                      <a:r>
                        <a:rPr lang="en-US" altLang="zh-TW" sz="1800" dirty="0" smtClean="0"/>
                        <a:t>print(a)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328663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532582" y="2387542"/>
            <a:ext cx="6982094" cy="306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19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行：定義函式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heap_sort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，呼叫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build_max_heap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函式，將陣列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轉換成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 Heap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。印出陣列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26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行：迴圈變數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由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，每次遞減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h[1]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互換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23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。如果變數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大於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，則呼叫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max_heapify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讓陣列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形成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Max Heap(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24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25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。印出陣列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的所有元素。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28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行：呼叫函式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heap_sort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排序陣列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29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行：印出陣列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的所有元素。		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			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044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1" y="1551217"/>
            <a:ext cx="7886700" cy="369570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0778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56" y="1551862"/>
            <a:ext cx="8058150" cy="285750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8-6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堆積排序（</a:t>
            </a:r>
            <a:r>
              <a:rPr lang="en-US" altLang="zh-TW" dirty="0" smtClean="0"/>
              <a:t>Heap Sort</a:t>
            </a:r>
            <a:r>
              <a:rPr lang="zh-TW" altLang="en-US" dirty="0" smtClean="0"/>
              <a:t>）</a:t>
            </a:r>
            <a:r>
              <a:rPr lang="en-US" altLang="zh-TW" sz="2700" b="1" dirty="0" smtClean="0"/>
              <a:t>(</a:t>
            </a:r>
            <a:r>
              <a:rPr lang="en-US" altLang="zh-TW" sz="2700" dirty="0" smtClean="0"/>
              <a:t>8-6-b-</a:t>
            </a:r>
            <a:r>
              <a:rPr lang="zh-TW" altLang="en-US" sz="2800" dirty="0" smtClean="0"/>
              <a:t>堆積</a:t>
            </a:r>
            <a:r>
              <a:rPr lang="zh-TW" altLang="en-US" sz="2700" dirty="0" smtClean="0"/>
              <a:t>排序</a:t>
            </a:r>
            <a:r>
              <a:rPr lang="en-US" altLang="zh-TW" sz="2700" dirty="0" smtClean="0"/>
              <a:t>.</a:t>
            </a:r>
            <a:r>
              <a:rPr lang="en-US" altLang="zh-TW" sz="2700" dirty="0" err="1" smtClean="0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2296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基數</a:t>
            </a:r>
            <a:r>
              <a:rPr lang="zh-TW" altLang="en-US" dirty="0" smtClean="0"/>
              <a:t>排序（</a:t>
            </a:r>
            <a:r>
              <a:rPr lang="en-US" altLang="zh-TW" dirty="0" smtClean="0"/>
              <a:t>Radix Sort</a:t>
            </a:r>
            <a:r>
              <a:rPr lang="zh-TW" altLang="en-US" dirty="0" smtClean="0"/>
              <a:t>）不</a:t>
            </a:r>
            <a:r>
              <a:rPr lang="zh-TW" altLang="en-US" dirty="0"/>
              <a:t>使用比較與交換的方式進行排序，而是比較每一個數值的個位數、十位數、百位數、⋯、到最高位數為止。由最高位到最低位的順序進行排序，稱作</a:t>
            </a:r>
            <a:r>
              <a:rPr lang="en-US" altLang="zh-TW" dirty="0"/>
              <a:t>Most Significant </a:t>
            </a:r>
            <a:r>
              <a:rPr lang="en-US" altLang="zh-TW" dirty="0" smtClean="0"/>
              <a:t>Digit</a:t>
            </a:r>
            <a:r>
              <a:rPr lang="zh-TW" altLang="en-US" dirty="0" smtClean="0"/>
              <a:t>（縮寫</a:t>
            </a:r>
            <a:r>
              <a:rPr lang="zh-TW" altLang="en-US" dirty="0"/>
              <a:t>為</a:t>
            </a:r>
            <a:r>
              <a:rPr lang="en-US" altLang="zh-TW" dirty="0" smtClean="0"/>
              <a:t>MSD</a:t>
            </a:r>
            <a:r>
              <a:rPr lang="zh-TW" altLang="en-US" dirty="0" smtClean="0"/>
              <a:t>），</a:t>
            </a:r>
            <a:r>
              <a:rPr lang="zh-TW" altLang="en-US" dirty="0"/>
              <a:t>例如：</a:t>
            </a:r>
            <a:r>
              <a:rPr lang="en-US" altLang="zh-TW" dirty="0"/>
              <a:t>123</a:t>
            </a:r>
            <a:r>
              <a:rPr lang="zh-TW" altLang="en-US" dirty="0"/>
              <a:t>，依序比較百位數</a:t>
            </a:r>
            <a:r>
              <a:rPr lang="en-US" altLang="zh-TW" dirty="0"/>
              <a:t>1</a:t>
            </a:r>
            <a:r>
              <a:rPr lang="zh-TW" altLang="en-US" dirty="0"/>
              <a:t>、十位數</a:t>
            </a:r>
            <a:r>
              <a:rPr lang="en-US" altLang="zh-TW" dirty="0"/>
              <a:t>2</a:t>
            </a:r>
            <a:r>
              <a:rPr lang="zh-TW" altLang="en-US" dirty="0"/>
              <a:t>與個位數</a:t>
            </a:r>
            <a:r>
              <a:rPr lang="en-US" altLang="zh-TW" dirty="0"/>
              <a:t>3</a:t>
            </a:r>
            <a:r>
              <a:rPr lang="zh-TW" altLang="en-US" dirty="0"/>
              <a:t>就是由最高位到最低位方式進行排序；由最低位到最高位的順序進行排序，稱作</a:t>
            </a:r>
            <a:r>
              <a:rPr lang="en-US" altLang="zh-TW" dirty="0"/>
              <a:t>Least Significant </a:t>
            </a:r>
            <a:r>
              <a:rPr lang="en-US" altLang="zh-TW" dirty="0" smtClean="0"/>
              <a:t>Digital</a:t>
            </a:r>
            <a:r>
              <a:rPr lang="zh-TW" altLang="en-US" dirty="0" smtClean="0"/>
              <a:t>（縮寫</a:t>
            </a:r>
            <a:r>
              <a:rPr lang="zh-TW" altLang="en-US" dirty="0"/>
              <a:t>為</a:t>
            </a:r>
            <a:r>
              <a:rPr lang="en-US" altLang="zh-TW" dirty="0" smtClean="0"/>
              <a:t>LSD</a:t>
            </a:r>
            <a:r>
              <a:rPr lang="zh-TW" altLang="en-US" dirty="0" smtClean="0"/>
              <a:t>），</a:t>
            </a:r>
            <a:r>
              <a:rPr lang="zh-TW" altLang="en-US" dirty="0"/>
              <a:t>例如：</a:t>
            </a:r>
            <a:r>
              <a:rPr lang="en-US" altLang="zh-TW" dirty="0"/>
              <a:t>123</a:t>
            </a:r>
            <a:r>
              <a:rPr lang="zh-TW" altLang="en-US" dirty="0"/>
              <a:t>，依序比較個位數</a:t>
            </a:r>
            <a:r>
              <a:rPr lang="en-US" altLang="zh-TW" dirty="0"/>
              <a:t>3</a:t>
            </a:r>
            <a:r>
              <a:rPr lang="zh-TW" altLang="en-US" dirty="0"/>
              <a:t>、十位數</a:t>
            </a:r>
            <a:r>
              <a:rPr lang="en-US" altLang="zh-TW" dirty="0"/>
              <a:t>2</a:t>
            </a:r>
            <a:r>
              <a:rPr lang="zh-TW" altLang="en-US" dirty="0"/>
              <a:t>與百位數</a:t>
            </a:r>
            <a:r>
              <a:rPr lang="en-US" altLang="zh-TW" dirty="0"/>
              <a:t>1</a:t>
            </a:r>
            <a:r>
              <a:rPr lang="zh-TW" altLang="en-US" dirty="0"/>
              <a:t>就是由最低位到最高位方式進行排序，以下分別介紹。將一個十個元素的陣列，使用基數排序演算法將這十個元素由小到大排序。</a:t>
            </a:r>
          </a:p>
        </p:txBody>
      </p:sp>
    </p:spTree>
    <p:extLst>
      <p:ext uri="{BB962C8B-B14F-4D97-AF65-F5344CB8AC3E}">
        <p14:creationId xmlns:p14="http://schemas.microsoft.com/office/powerpoint/2010/main" val="8852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45" y="1413706"/>
            <a:ext cx="10204548" cy="160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63" y="1508919"/>
            <a:ext cx="8077200" cy="464820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9470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1466056"/>
            <a:ext cx="7915275" cy="4733925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40387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程式撰寫時，最高位到最低</a:t>
            </a:r>
            <a:r>
              <a:rPr lang="zh-TW" altLang="en-US" dirty="0" smtClean="0"/>
              <a:t>位</a:t>
            </a:r>
            <a:r>
              <a:rPr lang="zh-TW" altLang="en-US" dirty="0"/>
              <a:t>（</a:t>
            </a:r>
            <a:r>
              <a:rPr lang="en-US" altLang="zh-TW" dirty="0" smtClean="0"/>
              <a:t>Most </a:t>
            </a:r>
            <a:r>
              <a:rPr lang="en-US" altLang="zh-TW" dirty="0"/>
              <a:t>Significant Digit</a:t>
            </a:r>
            <a:r>
              <a:rPr lang="zh-TW" altLang="en-US" dirty="0"/>
              <a:t>，縮寫為</a:t>
            </a:r>
            <a:r>
              <a:rPr lang="en-US" altLang="zh-TW" dirty="0" smtClean="0"/>
              <a:t>MSD</a:t>
            </a:r>
            <a:r>
              <a:rPr lang="zh-TW" altLang="en-US" dirty="0" smtClean="0"/>
              <a:t>）方式</a:t>
            </a:r>
            <a:r>
              <a:rPr lang="zh-TW" altLang="en-US" dirty="0"/>
              <a:t>進行基數排序時，需要額外結構維持最高位順序，排序第二高位的數字，也需要額外結構維持最二高位順序，排序第三高位的數字，以此類推，其他位數字也如此。最低位到最高</a:t>
            </a:r>
            <a:r>
              <a:rPr lang="zh-TW" altLang="en-US" dirty="0" smtClean="0"/>
              <a:t>位（</a:t>
            </a:r>
            <a:r>
              <a:rPr lang="en-US" altLang="zh-TW" dirty="0" smtClean="0"/>
              <a:t>Least </a:t>
            </a:r>
            <a:r>
              <a:rPr lang="en-US" altLang="zh-TW" dirty="0"/>
              <a:t>Significant Digital</a:t>
            </a:r>
            <a:r>
              <a:rPr lang="zh-TW" altLang="en-US" dirty="0"/>
              <a:t>，縮寫為</a:t>
            </a:r>
            <a:r>
              <a:rPr lang="en-US" altLang="zh-TW" dirty="0" smtClean="0"/>
              <a:t>LSD</a:t>
            </a:r>
            <a:r>
              <a:rPr lang="zh-TW" altLang="en-US" dirty="0" smtClean="0"/>
              <a:t>）方式</a:t>
            </a:r>
            <a:r>
              <a:rPr lang="zh-TW" altLang="en-US" dirty="0"/>
              <a:t>進行基數排序，不需要額外結構維持最低位順序，直接使用穩定</a:t>
            </a:r>
            <a:r>
              <a:rPr lang="zh-TW" altLang="en-US" dirty="0" smtClean="0"/>
              <a:t>排序（</a:t>
            </a:r>
            <a:r>
              <a:rPr lang="en-US" altLang="zh-TW" dirty="0" smtClean="0"/>
              <a:t>Stable Sort</a:t>
            </a:r>
            <a:r>
              <a:rPr lang="zh-TW" altLang="en-US" dirty="0" smtClean="0"/>
              <a:t>）演算法</a:t>
            </a:r>
            <a:r>
              <a:rPr lang="zh-TW" altLang="en-US" dirty="0"/>
              <a:t>排序第二低位數字，最低位數字順序仍然已排序，也就是當已排序的個位數進行十位數排序時，並不會對個位數排序結果有影響。接著排序第三低位數字時，不需要額外結構維持第二低位順序，直接使用穩定排序演算法排序第三低位數字，</a:t>
            </a:r>
            <a:r>
              <a:rPr lang="zh-TW" altLang="en-US" dirty="0" smtClean="0"/>
              <a:t>最低二</a:t>
            </a:r>
            <a:r>
              <a:rPr lang="zh-TW" altLang="en-US" dirty="0"/>
              <a:t>位數字順序仍然已排序，以此類推，其他位數字也如此。</a:t>
            </a: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7985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以下程式為最低位到最高</a:t>
            </a:r>
            <a:r>
              <a:rPr lang="zh-TW" altLang="en-US" dirty="0" smtClean="0"/>
              <a:t>位（</a:t>
            </a:r>
            <a:r>
              <a:rPr lang="en-US" altLang="zh-TW" dirty="0" smtClean="0"/>
              <a:t>Least </a:t>
            </a:r>
            <a:r>
              <a:rPr lang="en-US" altLang="zh-TW" dirty="0"/>
              <a:t>Significant Digital</a:t>
            </a:r>
            <a:r>
              <a:rPr lang="zh-TW" altLang="en-US" dirty="0"/>
              <a:t>，縮寫為</a:t>
            </a:r>
            <a:r>
              <a:rPr lang="en-US" altLang="zh-TW" dirty="0" smtClean="0"/>
              <a:t>LSD</a:t>
            </a:r>
            <a:r>
              <a:rPr lang="zh-TW" altLang="en-US" dirty="0" smtClean="0"/>
              <a:t>）方式</a:t>
            </a:r>
            <a:r>
              <a:rPr lang="zh-TW" altLang="en-US" dirty="0"/>
              <a:t>進行基數排序，首先介紹使用計數</a:t>
            </a:r>
            <a:r>
              <a:rPr lang="zh-TW" altLang="en-US" dirty="0" smtClean="0"/>
              <a:t>排序（</a:t>
            </a:r>
            <a:r>
              <a:rPr lang="en-US" altLang="zh-TW" dirty="0" smtClean="0"/>
              <a:t>Counting Sort</a:t>
            </a:r>
            <a:r>
              <a:rPr lang="zh-TW" altLang="en-US" dirty="0" smtClean="0"/>
              <a:t>）演算法</a:t>
            </a:r>
            <a:r>
              <a:rPr lang="zh-TW" altLang="en-US" dirty="0"/>
              <a:t>排序每一個元素都是個位數數字的陣列，可以使用計數排序擴展成最低位到最高位的基數排序演算法。</a:t>
            </a:r>
          </a:p>
          <a:p>
            <a:r>
              <a:rPr lang="zh-TW" altLang="en-US" dirty="0"/>
              <a:t>將十個數字放置於陣列中，如下圖，由小到大排序陣列</a:t>
            </a:r>
            <a:r>
              <a:rPr lang="en-US" altLang="zh-TW" dirty="0"/>
              <a:t>a</a:t>
            </a:r>
            <a:r>
              <a:rPr lang="zh-TW" altLang="en-US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2" y="4483720"/>
            <a:ext cx="10678911" cy="1028054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6885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31" y="1366544"/>
            <a:ext cx="6820342" cy="232006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468" y="3935160"/>
            <a:ext cx="6869705" cy="2608020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8-7</a:t>
            </a:r>
            <a:r>
              <a:rPr lang="zh-TW" altLang="en-US" b="1" dirty="0" smtClean="0"/>
              <a:t>　</a:t>
            </a:r>
            <a:r>
              <a:rPr lang="zh-TW" altLang="en-US" dirty="0" smtClean="0"/>
              <a:t>基數</a:t>
            </a:r>
            <a:r>
              <a:rPr lang="zh-TW" altLang="en-US" dirty="0" smtClean="0"/>
              <a:t>排序  </a:t>
            </a:r>
            <a:r>
              <a:rPr lang="en-US" altLang="zh-TW" sz="2700" b="1" dirty="0" smtClean="0"/>
              <a:t>(</a:t>
            </a:r>
            <a:r>
              <a:rPr lang="en-US" altLang="zh-TW" sz="2700" dirty="0"/>
              <a:t>8-7-a-</a:t>
            </a:r>
            <a:r>
              <a:rPr lang="zh-TW" altLang="en-US" sz="2700" dirty="0"/>
              <a:t>基數排序</a:t>
            </a:r>
            <a:r>
              <a:rPr lang="en-US" altLang="zh-TW" sz="2700" dirty="0"/>
              <a:t>.</a:t>
            </a:r>
            <a:r>
              <a:rPr lang="en-US" altLang="zh-TW" sz="2700" dirty="0" err="1"/>
              <a:t>py</a:t>
            </a:r>
            <a:r>
              <a:rPr lang="en-US" altLang="zh-TW" sz="2700" b="1" dirty="0" smtClean="0"/>
              <a:t>)  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5510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536</TotalTime>
  <Words>6261</Words>
  <Application>Microsoft Office PowerPoint</Application>
  <PresentationFormat>自訂</PresentationFormat>
  <Paragraphs>712</Paragraphs>
  <Slides>108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09" baseType="lpstr">
      <vt:lpstr>回顧</vt:lpstr>
      <vt:lpstr>Ch8　排序</vt:lpstr>
      <vt:lpstr>Ch8　排序</vt:lpstr>
      <vt:lpstr>Ch8　排序</vt:lpstr>
      <vt:lpstr>Ch8　排序</vt:lpstr>
      <vt:lpstr>Ch8　排序</vt:lpstr>
      <vt:lpstr>Ch8　排序</vt:lpstr>
      <vt:lpstr>計算函式sort排序所需時間 (8-計算函式sort排序所需時間.py)</vt:lpstr>
      <vt:lpstr>計算函式sort排序所需時間 (8-計算函式sort排序所需時間.py)</vt:lpstr>
      <vt:lpstr>8-1　氣泡排序（Bubble Sort）(8-1-氣泡排序.py)</vt:lpstr>
      <vt:lpstr>8-1　氣泡排序（Bubble Sort） (8-1-氣泡排序.py)</vt:lpstr>
      <vt:lpstr>8-1　氣泡排序（Bubble Sort） (8-1-氣泡排序.py)</vt:lpstr>
      <vt:lpstr>8-1　氣泡排序（Bubble Sort） (8-1-氣泡排序.py) </vt:lpstr>
      <vt:lpstr>8-1　氣泡排序（Bubble Sort） (8-1-氣泡排序.py)  </vt:lpstr>
      <vt:lpstr>8-1　氣泡排序（Bubble Sort） (8-1-氣泡排序.py) </vt:lpstr>
      <vt:lpstr>8-1　氣泡排序（Bubble Sort） (8-1-氣泡排序.py)  </vt:lpstr>
      <vt:lpstr>8-1　氣泡排序（Bubble Sort） (8-1-氣泡排序.py)  </vt:lpstr>
      <vt:lpstr>8-1　氣泡排序（Bubble Sort） (8-1-氣泡排序.py)  </vt:lpstr>
      <vt:lpstr>8-2　選擇排序（Selection Sort）(8-2-選擇排序.py)  </vt:lpstr>
      <vt:lpstr>8-2　選擇排序（Selection Sort）(8-2-選擇排序.py)  </vt:lpstr>
      <vt:lpstr>8-2　選擇排序（Selection Sort）(8-2-選擇排序.py) </vt:lpstr>
      <vt:lpstr>8-2　選擇排序（Selection Sort）(8-2-選擇排序.py) </vt:lpstr>
      <vt:lpstr>8-2　選擇排序（Selection Sort）(8-2-選擇排序.py) </vt:lpstr>
      <vt:lpstr>8-2　選擇排序（Selection Sort）(8-2-選擇排序.py) </vt:lpstr>
      <vt:lpstr>8-2　選擇排序（Selection Sort）(8-2-選擇排序.py) </vt:lpstr>
      <vt:lpstr>8-2　選擇排序（Selection Sort）(8-2-選擇排序.py) </vt:lpstr>
      <vt:lpstr>8-2　選擇排序（Selection Sort）(8-2-選擇排序.py) </vt:lpstr>
      <vt:lpstr>8-3 插入排序（Insertion Sort）(8-3-插入排序.py)  </vt:lpstr>
      <vt:lpstr>8-3 插入排序（Insertion Sort）(8-3-插入排序.py)  </vt:lpstr>
      <vt:lpstr>PowerPoint 簡報</vt:lpstr>
      <vt:lpstr>PowerPoint 簡報</vt:lpstr>
      <vt:lpstr>PowerPoint 簡報</vt:lpstr>
      <vt:lpstr>PowerPoint 簡報</vt:lpstr>
      <vt:lpstr>PowerPoint 簡報</vt:lpstr>
      <vt:lpstr>8-4　合併排序（MergeSort）(8-4-合併排序.py)  </vt:lpstr>
      <vt:lpstr>8-4　合併排序（MergeSort）(8-4-合併排序.py)  </vt:lpstr>
      <vt:lpstr>8-4　合併排序（MergeSort）(8-4-合併排序.py) </vt:lpstr>
      <vt:lpstr>8-4　合併排序（MergeSort）(8-4-合併排序.py) </vt:lpstr>
      <vt:lpstr>8-4　合併排序（MergeSort）(8-4-合併排序.py) </vt:lpstr>
      <vt:lpstr>8-4　合併排序（MergeSort）(8-4-合併排序.py) </vt:lpstr>
      <vt:lpstr>8-4　合併排序（MergeSort）(8-4-合併排序.py) </vt:lpstr>
      <vt:lpstr>8-4　合併排序（MergeSort）(8-4-合併排序.py) </vt:lpstr>
      <vt:lpstr>8-4　合併排序（MergeSort）(8-4-合併排序.py) </vt:lpstr>
      <vt:lpstr>8-4　合併排序（MergeSort）(8-4-合併排序.py) </vt:lpstr>
      <vt:lpstr>8-4　合併排序（MergeSort）(8-4-合併排序.py) </vt:lpstr>
      <vt:lpstr>8-4　合併排序（MergeSort）(8-4-合併排序.py) </vt:lpstr>
      <vt:lpstr>8-4　合併排序（MergeSort）(8-4-合併排序.py) </vt:lpstr>
      <vt:lpstr>8-4　合併排序（MergeSort）(8-4-合併排序.py) </vt:lpstr>
      <vt:lpstr>8-5　快速排序（Quick Sort）(8-5-快速排序.py)  </vt:lpstr>
      <vt:lpstr>8-5　快速排序（Quick Sort）(8-5-快速排序.py)  </vt:lpstr>
      <vt:lpstr>8-5　快速排序（Quick Sort）(8-5-快速排序.py)  </vt:lpstr>
      <vt:lpstr>8-5　快速排序（Quick Sort）(8-5-快速排序.py)  </vt:lpstr>
      <vt:lpstr>8-5　快速排序（Quick Sort）(8-5-快速排序.py)  </vt:lpstr>
      <vt:lpstr>8-5　快速排序（Quick Sort）(8-5-快速排序.py)  </vt:lpstr>
      <vt:lpstr>8-5　快速排序（Quick Sort）(8-5-快速排序.py)  </vt:lpstr>
      <vt:lpstr>8-5　快速排序（Quick Sort）(8-5-快速排序.py)  </vt:lpstr>
      <vt:lpstr>8-5　快速排序（Quick Sort）(8-5-快速排序.py)  </vt:lpstr>
      <vt:lpstr>8-5　快速排序（Quick Sort）(8-5-快速排序.py)  </vt:lpstr>
      <vt:lpstr>8-5　快速排序（Quick Sort）(8-5-快速排序.py)  </vt:lpstr>
      <vt:lpstr>8-5　快速排序（Quick Sort）(8-5-快速排序.py)  </vt:lpstr>
      <vt:lpstr>8-6　堆積排序（Heap Sort）(8-6-a-建立Heap.py)  </vt:lpstr>
      <vt:lpstr>8-6　堆積排序（Heap Sort）(8-6-a-建立Heap.py) </vt:lpstr>
      <vt:lpstr>8-6　堆積排序（Heap Sort）(8-6-a-建立Heap.py) </vt:lpstr>
      <vt:lpstr>8-6　堆積排序（Heap Sort）(8-6-a-建立Heap.py) </vt:lpstr>
      <vt:lpstr>8-6　堆積排序（Heap Sort）(8-6-a-建立Heap.py) </vt:lpstr>
      <vt:lpstr>8-6　堆積排序（Heap Sort）(8-6-a-建立Heap.py) </vt:lpstr>
      <vt:lpstr>8-6　堆積排序（Heap Sort）(8-6-a-建立Heap.py) </vt:lpstr>
      <vt:lpstr>8-6　堆積排序（Heap Sort）(8-6-a-建立Heap.py) </vt:lpstr>
      <vt:lpstr>8-6　堆積排序（Heap Sort）(8-6-a-建立Heap.py) </vt:lpstr>
      <vt:lpstr>8-6　堆積排序（Heap Sort）(8-6-a-建立Heap.py) </vt:lpstr>
      <vt:lpstr>8-6　堆積排序（Heap Sort）(8-6-a-建立Heap.py) </vt:lpstr>
      <vt:lpstr>8-6　堆積排序（Heap Sort）(8-6-a-建立Heap.py)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8-6　堆積排序（Heap Sort）(8-6-b-堆積排序.py)  </vt:lpstr>
      <vt:lpstr>8-7　基數排序  (8-7-a-基數排序.py)  </vt:lpstr>
      <vt:lpstr>8-7　基數排序  (8-7-a-基數排序.py)  </vt:lpstr>
      <vt:lpstr>8-7　基數排序  (8-7-a-基數排序.py)  </vt:lpstr>
      <vt:lpstr>8-7　基數排序  (8-7-a-基數排序.py)  </vt:lpstr>
      <vt:lpstr>8-7　基數排序  (8-7-a-基數排序.py)  </vt:lpstr>
      <vt:lpstr>8-7　基數排序  (8-7-a-基數排序.py)  </vt:lpstr>
      <vt:lpstr>8-7　基數排序  (8-7-a-基數排序.py)  </vt:lpstr>
      <vt:lpstr>8-7　基數排序  (8-7-a-基數排序.py)  </vt:lpstr>
      <vt:lpstr>8-7　基數排序  (8-7-a-基數排序.py)  </vt:lpstr>
      <vt:lpstr>8-7　基數排序  (8-7-a-基數排序.py)  </vt:lpstr>
      <vt:lpstr>8-7　基數排序  (8-7-a-基數排序.py)  </vt:lpstr>
      <vt:lpstr>8-7　基數排序  (8-7-a-基數排序.py)  </vt:lpstr>
      <vt:lpstr>8-7　基數排序  (8-7-a-基數排序.py)  </vt:lpstr>
      <vt:lpstr>8-7　基數排序  (8-7-a-基數排序.py)  </vt:lpstr>
      <vt:lpstr>8-8　各種排序演算法的比較</vt:lpstr>
      <vt:lpstr>8-8　各種排序演算法的比較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Ch1資料結構簡介</dc:title>
  <dc:creator>USER</dc:creator>
  <cp:lastModifiedBy>chwa</cp:lastModifiedBy>
  <cp:revision>128</cp:revision>
  <dcterms:created xsi:type="dcterms:W3CDTF">2021-02-10T14:29:02Z</dcterms:created>
  <dcterms:modified xsi:type="dcterms:W3CDTF">2021-02-23T08:27:07Z</dcterms:modified>
</cp:coreProperties>
</file>